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9" r:id="rId3"/>
    <p:sldId id="261" r:id="rId4"/>
    <p:sldId id="257" r:id="rId5"/>
    <p:sldId id="258" r:id="rId6"/>
    <p:sldId id="262" r:id="rId7"/>
    <p:sldId id="260" r:id="rId8"/>
    <p:sldId id="263" r:id="rId9"/>
    <p:sldId id="264" r:id="rId10"/>
    <p:sldId id="265" r:id="rId11"/>
    <p:sldId id="284" r:id="rId12"/>
    <p:sldId id="266" r:id="rId13"/>
    <p:sldId id="268" r:id="rId14"/>
    <p:sldId id="269" r:id="rId15"/>
    <p:sldId id="271" r:id="rId16"/>
    <p:sldId id="270" r:id="rId17"/>
    <p:sldId id="267" r:id="rId18"/>
    <p:sldId id="273" r:id="rId19"/>
    <p:sldId id="272" r:id="rId20"/>
    <p:sldId id="274" r:id="rId21"/>
    <p:sldId id="276" r:id="rId22"/>
    <p:sldId id="275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4660"/>
  </p:normalViewPr>
  <p:slideViewPr>
    <p:cSldViewPr>
      <p:cViewPr>
        <p:scale>
          <a:sx n="75" d="100"/>
          <a:sy n="75" d="100"/>
        </p:scale>
        <p:origin x="-12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6B2208A3-A67B-4F15-BE76-20C32D5083D0}" type="datetimeFigureOut">
              <a:rPr lang="en-US" smtClean="0"/>
              <a:pPr/>
              <a:t>4/29/2014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430EE09C-2BDF-4D77-8F39-F95F91E660E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31DA5A1E-6A9D-4FFD-9FF9-D293DE4C1BE1}" type="datetimeFigureOut">
              <a:rPr lang="en-US" smtClean="0"/>
              <a:pPr/>
              <a:t>4/29/2014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1E9A7F1A-D84D-45C3-BC8B-C5CC2EB6164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A7F1A-D84D-45C3-BC8B-C5CC2EB61643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synthetic form of the hormone </a:t>
            </a:r>
            <a:r>
              <a:rPr lang="en-GB" dirty="0" err="1" smtClean="0"/>
              <a:t>estrogen</a:t>
            </a:r>
            <a:r>
              <a:rPr lang="en-GB" dirty="0" smtClean="0"/>
              <a:t> that was prescribed to pregnant women between 1940 and 1971 to prevent miscarriage, premature </a:t>
            </a:r>
            <a:r>
              <a:rPr lang="en-GB" dirty="0" err="1" smtClean="0"/>
              <a:t>labor</a:t>
            </a:r>
            <a:r>
              <a:rPr lang="en-GB" smtClean="0"/>
              <a:t>, and related complications of pregnancy.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A7F1A-D84D-45C3-BC8B-C5CC2EB6164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Group work to list pathologies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A7F1A-D84D-45C3-BC8B-C5CC2EB61643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575D-B6AB-4266-AFA3-19FA4F2DE4A2}" type="datetimeFigureOut">
              <a:rPr lang="en-US" smtClean="0"/>
              <a:pPr/>
              <a:t>4/29/2014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DD5F-1D90-4DFC-89D3-D18A883654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575D-B6AB-4266-AFA3-19FA4F2DE4A2}" type="datetimeFigureOut">
              <a:rPr lang="en-US" smtClean="0"/>
              <a:pPr/>
              <a:t>4/29/2014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DD5F-1D90-4DFC-89D3-D18A883654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575D-B6AB-4266-AFA3-19FA4F2DE4A2}" type="datetimeFigureOut">
              <a:rPr lang="en-US" smtClean="0"/>
              <a:pPr/>
              <a:t>4/29/2014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DD5F-1D90-4DFC-89D3-D18A883654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575D-B6AB-4266-AFA3-19FA4F2DE4A2}" type="datetimeFigureOut">
              <a:rPr lang="en-US" smtClean="0"/>
              <a:pPr/>
              <a:t>4/29/2014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DD5F-1D90-4DFC-89D3-D18A883654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575D-B6AB-4266-AFA3-19FA4F2DE4A2}" type="datetimeFigureOut">
              <a:rPr lang="en-US" smtClean="0"/>
              <a:pPr/>
              <a:t>4/29/2014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DD5F-1D90-4DFC-89D3-D18A883654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575D-B6AB-4266-AFA3-19FA4F2DE4A2}" type="datetimeFigureOut">
              <a:rPr lang="en-US" smtClean="0"/>
              <a:pPr/>
              <a:t>4/29/2014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DD5F-1D90-4DFC-89D3-D18A883654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575D-B6AB-4266-AFA3-19FA4F2DE4A2}" type="datetimeFigureOut">
              <a:rPr lang="en-US" smtClean="0"/>
              <a:pPr/>
              <a:t>4/29/2014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DD5F-1D90-4DFC-89D3-D18A883654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575D-B6AB-4266-AFA3-19FA4F2DE4A2}" type="datetimeFigureOut">
              <a:rPr lang="en-US" smtClean="0"/>
              <a:pPr/>
              <a:t>4/29/2014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DD5F-1D90-4DFC-89D3-D18A883654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575D-B6AB-4266-AFA3-19FA4F2DE4A2}" type="datetimeFigureOut">
              <a:rPr lang="en-US" smtClean="0"/>
              <a:pPr/>
              <a:t>4/29/2014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DD5F-1D90-4DFC-89D3-D18A883654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575D-B6AB-4266-AFA3-19FA4F2DE4A2}" type="datetimeFigureOut">
              <a:rPr lang="en-US" smtClean="0"/>
              <a:pPr/>
              <a:t>4/29/2014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DD5F-1D90-4DFC-89D3-D18A883654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575D-B6AB-4266-AFA3-19FA4F2DE4A2}" type="datetimeFigureOut">
              <a:rPr lang="en-US" smtClean="0"/>
              <a:pPr/>
              <a:t>4/29/2014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DD5F-1D90-4DFC-89D3-D18A883654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D575D-B6AB-4266-AFA3-19FA4F2DE4A2}" type="datetimeFigureOut">
              <a:rPr lang="en-US" smtClean="0"/>
              <a:pPr/>
              <a:t>4/29/2014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9DD5F-1D90-4DFC-89D3-D18A883654F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.uk/s/ref=ntt_athr_dp_sr_2?_encoding=UTF8&amp;search-alias=books-uk&amp;field-author=Julia%20Kantecki" TargetMode="External"/><Relationship Id="rId2" Type="http://schemas.openxmlformats.org/officeDocument/2006/relationships/hyperlink" Target="http://www.amazon.co.uk/s/ref=ntt_athr_dp_sr_1?_encoding=UTF8&amp;search-alias=books-uk&amp;field-author=Alan%20E.%20Bee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amazon.co.uk/s/ref=ntt_athr_dp_sr_3?_encoding=UTF8&amp;search-alias=books-uk&amp;field-author=Jane%20Re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571744"/>
            <a:ext cx="7772400" cy="1470025"/>
          </a:xfrm>
        </p:spPr>
        <p:txBody>
          <a:bodyPr/>
          <a:lstStyle/>
          <a:p>
            <a:r>
              <a:rPr lang="en-GB" sz="8000" dirty="0" smtClean="0"/>
              <a:t>Infertility</a:t>
            </a:r>
            <a:endParaRPr lang="en-GB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4786322"/>
            <a:ext cx="6200796" cy="1495420"/>
          </a:xfrm>
        </p:spPr>
        <p:txBody>
          <a:bodyPr/>
          <a:lstStyle/>
          <a:p>
            <a:r>
              <a:rPr lang="en-GB" dirty="0" smtClean="0"/>
              <a:t>Clare Blake N.D.</a:t>
            </a:r>
          </a:p>
          <a:p>
            <a:r>
              <a:rPr lang="en-GB" dirty="0" smtClean="0"/>
              <a:t>Fertility Massage Therapy &amp; Training</a:t>
            </a:r>
            <a:endParaRPr lang="en-GB" dirty="0"/>
          </a:p>
        </p:txBody>
      </p:sp>
      <p:pic>
        <p:nvPicPr>
          <p:cNvPr id="4" name="Picture 3" descr="FMT logo - Train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6045" y="214290"/>
            <a:ext cx="8291911" cy="17859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 I   Imbalanced Immune System</a:t>
            </a:r>
            <a:endParaRPr lang="en-GB" b="1" dirty="0"/>
          </a:p>
        </p:txBody>
      </p:sp>
      <p:pic>
        <p:nvPicPr>
          <p:cNvPr id="5" name="Content Placeholder 4" descr="TH1 immun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182488"/>
            <a:ext cx="7143800" cy="5361386"/>
          </a:xfrm>
        </p:spPr>
      </p:pic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 TH1 Disorders</a:t>
            </a:r>
            <a:endParaRPr lang="en-GB" b="1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dirty="0" smtClean="0"/>
              <a:t>Autoimmune diseases i.e. Lupus, Crohn’s Disease</a:t>
            </a:r>
          </a:p>
          <a:p>
            <a:pPr lvl="0"/>
            <a:r>
              <a:rPr lang="en-GB" dirty="0" smtClean="0"/>
              <a:t>Hyper/Hypo Thyroid</a:t>
            </a:r>
          </a:p>
          <a:p>
            <a:pPr lvl="0"/>
            <a:r>
              <a:rPr lang="en-GB" dirty="0" smtClean="0"/>
              <a:t>Endometriosis</a:t>
            </a:r>
          </a:p>
          <a:p>
            <a:pPr lvl="0"/>
            <a:r>
              <a:rPr lang="en-GB" dirty="0" smtClean="0"/>
              <a:t>Pelvic Inflammatory Disease</a:t>
            </a:r>
          </a:p>
          <a:p>
            <a:pPr lvl="0"/>
            <a:r>
              <a:rPr lang="en-GB" dirty="0" smtClean="0"/>
              <a:t>Tubal blockages</a:t>
            </a:r>
          </a:p>
          <a:p>
            <a:pPr lvl="0"/>
            <a:r>
              <a:rPr lang="en-GB" dirty="0" smtClean="0"/>
              <a:t>Chlamydia &amp; Gonorrhoea</a:t>
            </a:r>
          </a:p>
          <a:p>
            <a:pPr lvl="0"/>
            <a:r>
              <a:rPr lang="en-GB" dirty="0" smtClean="0"/>
              <a:t>Candida</a:t>
            </a:r>
          </a:p>
          <a:p>
            <a:pPr lvl="0"/>
            <a:r>
              <a:rPr lang="en-GB" dirty="0" smtClean="0"/>
              <a:t>Herpes &amp; Dysplasia (Genital Warts)</a:t>
            </a:r>
          </a:p>
          <a:p>
            <a:pPr lvl="0"/>
            <a:r>
              <a:rPr lang="en-GB" dirty="0" smtClean="0"/>
              <a:t>IBS</a:t>
            </a:r>
          </a:p>
          <a:p>
            <a:pPr lvl="0"/>
            <a:r>
              <a:rPr lang="en-GB" b="1" i="1" dirty="0" smtClean="0"/>
              <a:t>Allergies</a:t>
            </a:r>
            <a:r>
              <a:rPr lang="en-GB" dirty="0" smtClean="0"/>
              <a:t> are usually a </a:t>
            </a:r>
            <a:r>
              <a:rPr lang="en-GB" b="1" dirty="0" smtClean="0"/>
              <a:t>TH2</a:t>
            </a:r>
            <a:r>
              <a:rPr lang="en-GB" dirty="0" smtClean="0"/>
              <a:t> response although could still cause fertility problems.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Stress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What types of stress are there?</a:t>
            </a:r>
          </a:p>
          <a:p>
            <a:pPr lvl="1"/>
            <a:r>
              <a:rPr lang="en-GB" sz="3200" dirty="0" smtClean="0"/>
              <a:t>Psychological/Emotional</a:t>
            </a:r>
          </a:p>
          <a:p>
            <a:pPr lvl="1"/>
            <a:r>
              <a:rPr lang="en-GB" sz="3200" dirty="0" smtClean="0"/>
              <a:t>Nutritional</a:t>
            </a:r>
          </a:p>
          <a:p>
            <a:pPr lvl="1"/>
            <a:r>
              <a:rPr lang="en-GB" sz="3200" dirty="0" smtClean="0"/>
              <a:t>Physical</a:t>
            </a:r>
          </a:p>
          <a:p>
            <a:pPr lvl="1"/>
            <a:r>
              <a:rPr lang="en-GB" sz="3200" dirty="0" smtClean="0"/>
              <a:t>Environmental (toxins)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Environmental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Electro Magnetic Field – </a:t>
            </a:r>
            <a:r>
              <a:rPr lang="en-GB" dirty="0" err="1" smtClean="0"/>
              <a:t>EMF</a:t>
            </a:r>
            <a:endParaRPr lang="en-GB" dirty="0" smtClean="0"/>
          </a:p>
          <a:p>
            <a:r>
              <a:rPr lang="en-GB" dirty="0" smtClean="0"/>
              <a:t>Infections</a:t>
            </a:r>
          </a:p>
          <a:p>
            <a:r>
              <a:rPr lang="en-GB" dirty="0" smtClean="0"/>
              <a:t>Chemicals/Toxins</a:t>
            </a:r>
          </a:p>
          <a:p>
            <a:pPr lvl="1"/>
            <a:r>
              <a:rPr lang="en-GB" dirty="0" smtClean="0"/>
              <a:t>Beauty Products &amp; Household Cleaning Products</a:t>
            </a:r>
          </a:p>
          <a:p>
            <a:pPr lvl="1"/>
            <a:r>
              <a:rPr lang="en-GB" dirty="0" smtClean="0"/>
              <a:t>Non-organic foods: Pesticides, Herbicides, Hormones, depleted soils</a:t>
            </a:r>
          </a:p>
          <a:p>
            <a:pPr lvl="1"/>
            <a:r>
              <a:rPr lang="en-GB" dirty="0" smtClean="0"/>
              <a:t>Tap water</a:t>
            </a:r>
          </a:p>
          <a:p>
            <a:pPr lvl="1"/>
            <a:r>
              <a:rPr lang="en-GB" dirty="0" smtClean="0"/>
              <a:t>Plastics – containers &amp; wrapping</a:t>
            </a:r>
          </a:p>
          <a:p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Psychological/Emotional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Infertility</a:t>
            </a:r>
          </a:p>
          <a:p>
            <a:r>
              <a:rPr lang="en-GB" dirty="0" smtClean="0"/>
              <a:t>Relationships</a:t>
            </a:r>
          </a:p>
          <a:p>
            <a:r>
              <a:rPr lang="en-GB" dirty="0" smtClean="0"/>
              <a:t>Work</a:t>
            </a:r>
          </a:p>
          <a:p>
            <a:r>
              <a:rPr lang="en-GB" dirty="0" smtClean="0"/>
              <a:t>Self Esteem</a:t>
            </a:r>
          </a:p>
          <a:p>
            <a:r>
              <a:rPr lang="en-GB" dirty="0" smtClean="0"/>
              <a:t>Past history; sexual or emotional abuse</a:t>
            </a:r>
          </a:p>
          <a:p>
            <a:r>
              <a:rPr lang="en-GB" dirty="0" smtClean="0"/>
              <a:t>Mother issues</a:t>
            </a:r>
          </a:p>
          <a:p>
            <a:r>
              <a:rPr lang="en-GB" dirty="0" smtClean="0"/>
              <a:t>Birth history</a:t>
            </a:r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Physiological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Lack of Sleep</a:t>
            </a:r>
          </a:p>
          <a:p>
            <a:r>
              <a:rPr lang="en-GB" dirty="0" smtClean="0"/>
              <a:t>Pain</a:t>
            </a:r>
          </a:p>
          <a:p>
            <a:r>
              <a:rPr lang="en-GB" dirty="0" smtClean="0"/>
              <a:t>Structural conditions</a:t>
            </a:r>
          </a:p>
          <a:p>
            <a:r>
              <a:rPr lang="en-GB" dirty="0" smtClean="0"/>
              <a:t>Light</a:t>
            </a:r>
          </a:p>
          <a:p>
            <a:r>
              <a:rPr lang="en-GB" dirty="0" smtClean="0"/>
              <a:t>Trauma</a:t>
            </a:r>
          </a:p>
          <a:p>
            <a:r>
              <a:rPr lang="en-GB" dirty="0" smtClean="0"/>
              <a:t>Excess/Lack of exercise </a:t>
            </a:r>
          </a:p>
          <a:p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Nutritional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Nutritional Deficiencies</a:t>
            </a:r>
          </a:p>
          <a:p>
            <a:r>
              <a:rPr lang="en-GB" dirty="0" smtClean="0"/>
              <a:t>Nutritional Excess</a:t>
            </a:r>
          </a:p>
          <a:p>
            <a:r>
              <a:rPr lang="en-GB" dirty="0" smtClean="0"/>
              <a:t>Digestive disorders</a:t>
            </a:r>
          </a:p>
          <a:p>
            <a:r>
              <a:rPr lang="en-GB" dirty="0" smtClean="0"/>
              <a:t>Inflammation</a:t>
            </a:r>
          </a:p>
          <a:p>
            <a:r>
              <a:rPr lang="en-GB" dirty="0" err="1" smtClean="0"/>
              <a:t>Dysbiosis</a:t>
            </a:r>
            <a:r>
              <a:rPr lang="en-GB" dirty="0" smtClean="0"/>
              <a:t> (imbalance between good &amp; bad bacterial flora)</a:t>
            </a:r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Stress Impact on Health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  <p:sp>
        <p:nvSpPr>
          <p:cNvPr id="5" name="6-Point Star 4"/>
          <p:cNvSpPr/>
          <p:nvPr/>
        </p:nvSpPr>
        <p:spPr>
          <a:xfrm>
            <a:off x="785786" y="1714488"/>
            <a:ext cx="1928826" cy="2000264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Immune System</a:t>
            </a:r>
            <a:endParaRPr lang="en-GB" sz="2200" dirty="0"/>
          </a:p>
        </p:txBody>
      </p:sp>
      <p:sp>
        <p:nvSpPr>
          <p:cNvPr id="6" name="6-Point Star 5"/>
          <p:cNvSpPr/>
          <p:nvPr/>
        </p:nvSpPr>
        <p:spPr>
          <a:xfrm>
            <a:off x="714348" y="4143380"/>
            <a:ext cx="1928826" cy="2000264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100" dirty="0" smtClean="0"/>
              <a:t>Endocrine</a:t>
            </a:r>
            <a:endParaRPr lang="en-GB" sz="2100" dirty="0"/>
          </a:p>
        </p:txBody>
      </p:sp>
      <p:sp>
        <p:nvSpPr>
          <p:cNvPr id="7" name="6-Point Star 6"/>
          <p:cNvSpPr/>
          <p:nvPr/>
        </p:nvSpPr>
        <p:spPr>
          <a:xfrm>
            <a:off x="6643702" y="4071942"/>
            <a:ext cx="1928826" cy="2000264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Nervous System</a:t>
            </a:r>
            <a:endParaRPr lang="en-GB" sz="2200" dirty="0"/>
          </a:p>
        </p:txBody>
      </p:sp>
      <p:sp>
        <p:nvSpPr>
          <p:cNvPr id="8" name="6-Point Star 7"/>
          <p:cNvSpPr/>
          <p:nvPr/>
        </p:nvSpPr>
        <p:spPr>
          <a:xfrm>
            <a:off x="6715140" y="1643050"/>
            <a:ext cx="1928826" cy="2000264"/>
          </a:xfrm>
          <a:prstGeom prst="star6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Digestion</a:t>
            </a:r>
            <a:endParaRPr lang="en-GB" sz="2200" dirty="0"/>
          </a:p>
        </p:txBody>
      </p:sp>
      <p:sp>
        <p:nvSpPr>
          <p:cNvPr id="9" name="6-Point Star 8"/>
          <p:cNvSpPr/>
          <p:nvPr/>
        </p:nvSpPr>
        <p:spPr>
          <a:xfrm>
            <a:off x="3000364" y="2285992"/>
            <a:ext cx="3143272" cy="3357586"/>
          </a:xfrm>
          <a:prstGeom prst="star6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INFERTILITY</a:t>
            </a:r>
            <a:endParaRPr lang="en-GB" sz="2800" b="1" dirty="0"/>
          </a:p>
        </p:txBody>
      </p:sp>
      <p:sp>
        <p:nvSpPr>
          <p:cNvPr id="10" name="Striped Right Arrow 9"/>
          <p:cNvSpPr/>
          <p:nvPr/>
        </p:nvSpPr>
        <p:spPr>
          <a:xfrm rot="2015693">
            <a:off x="2317745" y="2929275"/>
            <a:ext cx="1658360" cy="357190"/>
          </a:xfrm>
          <a:prstGeom prst="stripedRightArrow">
            <a:avLst>
              <a:gd name="adj1" fmla="val 2677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triped Right Arrow 10"/>
          <p:cNvSpPr/>
          <p:nvPr/>
        </p:nvSpPr>
        <p:spPr>
          <a:xfrm rot="8682211">
            <a:off x="5467490" y="2916428"/>
            <a:ext cx="1658360" cy="357190"/>
          </a:xfrm>
          <a:prstGeom prst="stripedRightArrow">
            <a:avLst>
              <a:gd name="adj1" fmla="val 2677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Striped Right Arrow 11"/>
          <p:cNvSpPr/>
          <p:nvPr/>
        </p:nvSpPr>
        <p:spPr>
          <a:xfrm rot="12806650">
            <a:off x="5318953" y="4499352"/>
            <a:ext cx="1658360" cy="357190"/>
          </a:xfrm>
          <a:prstGeom prst="stripedRightArrow">
            <a:avLst>
              <a:gd name="adj1" fmla="val 2677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triped Right Arrow 12"/>
          <p:cNvSpPr/>
          <p:nvPr/>
        </p:nvSpPr>
        <p:spPr>
          <a:xfrm rot="19096720">
            <a:off x="2194552" y="4507037"/>
            <a:ext cx="1658360" cy="357190"/>
          </a:xfrm>
          <a:prstGeom prst="stripedRightArrow">
            <a:avLst>
              <a:gd name="adj1" fmla="val 2677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8000" dirty="0" smtClean="0"/>
              <a:t>Pathologies</a:t>
            </a:r>
            <a:endParaRPr lang="en-GB" sz="8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 descr="FMT Emblem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Female Pathologies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Endometriosis</a:t>
            </a:r>
          </a:p>
          <a:p>
            <a:r>
              <a:rPr lang="en-GB" dirty="0" err="1" smtClean="0"/>
              <a:t>PCOS</a:t>
            </a:r>
            <a:r>
              <a:rPr lang="en-GB" dirty="0" smtClean="0"/>
              <a:t> (Polycystic Ovarian Syndrome) </a:t>
            </a:r>
          </a:p>
          <a:p>
            <a:r>
              <a:rPr lang="en-GB" dirty="0" smtClean="0"/>
              <a:t>Fibroids</a:t>
            </a:r>
          </a:p>
          <a:p>
            <a:r>
              <a:rPr lang="en-GB" dirty="0" smtClean="0"/>
              <a:t>Blocked Fallopian Tubes</a:t>
            </a:r>
          </a:p>
          <a:p>
            <a:r>
              <a:rPr lang="en-GB" dirty="0" smtClean="0"/>
              <a:t>Low </a:t>
            </a:r>
            <a:r>
              <a:rPr lang="en-GB" dirty="0" err="1" smtClean="0"/>
              <a:t>AMH</a:t>
            </a:r>
            <a:endParaRPr lang="en-GB" dirty="0" smtClean="0"/>
          </a:p>
          <a:p>
            <a:r>
              <a:rPr lang="en-GB" dirty="0" err="1" smtClean="0"/>
              <a:t>Anovulation</a:t>
            </a:r>
            <a:endParaRPr lang="en-GB" dirty="0" smtClean="0"/>
          </a:p>
          <a:p>
            <a:r>
              <a:rPr lang="en-GB" dirty="0" smtClean="0"/>
              <a:t>Short Luteal Phase/Luteal Phase Defect</a:t>
            </a:r>
          </a:p>
          <a:p>
            <a:r>
              <a:rPr lang="en-GB" dirty="0" smtClean="0"/>
              <a:t>Ovarian Failure</a:t>
            </a:r>
          </a:p>
          <a:p>
            <a:r>
              <a:rPr lang="en-GB" dirty="0" smtClean="0"/>
              <a:t>Amenorrhoea </a:t>
            </a:r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Definition of Infertility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en-US" sz="5100" dirty="0" smtClean="0"/>
              <a:t>	When </a:t>
            </a:r>
            <a:r>
              <a:rPr lang="en-US" sz="5100" dirty="0"/>
              <a:t>a couple have been free of contraception and actively have been trying to conceive (actually having intercourse regularly) for 12 months, or 6 months when the woman is over 35 years old and </a:t>
            </a:r>
            <a:r>
              <a:rPr lang="en-US" sz="5100" dirty="0" smtClean="0"/>
              <a:t>there has been no pregnancy.</a:t>
            </a:r>
            <a:endParaRPr lang="en-GB" sz="5100" dirty="0"/>
          </a:p>
          <a:p>
            <a:pPr>
              <a:buNone/>
            </a:pPr>
            <a:endParaRPr lang="en-GB" sz="5100" dirty="0"/>
          </a:p>
          <a:p>
            <a:pPr lvl="0"/>
            <a:endParaRPr lang="en-GB" dirty="0"/>
          </a:p>
          <a:p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Female Pathologies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Menstrual Cramps</a:t>
            </a:r>
          </a:p>
          <a:p>
            <a:r>
              <a:rPr lang="en-GB" dirty="0" smtClean="0"/>
              <a:t>Dysfunctional Uterine Bleeding (DUB)</a:t>
            </a:r>
          </a:p>
          <a:p>
            <a:r>
              <a:rPr lang="en-GB" dirty="0" smtClean="0"/>
              <a:t>Irregular Menstrual Cycle</a:t>
            </a:r>
          </a:p>
          <a:p>
            <a:r>
              <a:rPr lang="en-GB" dirty="0" smtClean="0"/>
              <a:t>Pre Menstrual Tension (PMT/PMS)</a:t>
            </a:r>
          </a:p>
          <a:p>
            <a:r>
              <a:rPr lang="en-GB" dirty="0" smtClean="0"/>
              <a:t>Heavy Bleeding</a:t>
            </a:r>
          </a:p>
          <a:p>
            <a:r>
              <a:rPr lang="en-GB" dirty="0" smtClean="0"/>
              <a:t>Thin Uterine Lining</a:t>
            </a:r>
          </a:p>
          <a:p>
            <a:r>
              <a:rPr lang="en-GB" dirty="0" smtClean="0"/>
              <a:t>Ovarian Cysts</a:t>
            </a:r>
          </a:p>
          <a:p>
            <a:r>
              <a:rPr lang="en-GB" dirty="0" smtClean="0"/>
              <a:t>Poor mucus production</a:t>
            </a:r>
          </a:p>
          <a:p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sz="6000" dirty="0" smtClean="0"/>
              <a:t>How can Fertility Massage Benefit these conditions?</a:t>
            </a:r>
            <a:endParaRPr lang="en-GB" sz="6000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/>
              <a:t>PCOS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Encourages hormonal balance</a:t>
            </a:r>
          </a:p>
          <a:p>
            <a:pPr lvl="0"/>
            <a:r>
              <a:rPr lang="en-GB" dirty="0" smtClean="0"/>
              <a:t>Helps to clear congestion</a:t>
            </a:r>
          </a:p>
          <a:p>
            <a:pPr lvl="0"/>
            <a:r>
              <a:rPr lang="en-GB" dirty="0" smtClean="0"/>
              <a:t>Brings fresh, oxygenated blood to the ovaries</a:t>
            </a:r>
          </a:p>
          <a:p>
            <a:r>
              <a:rPr lang="en-GB" dirty="0" smtClean="0"/>
              <a:t>Clears pathways for feedback between reproductive organs and endocrine system</a:t>
            </a:r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Endometriosis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GB" dirty="0" smtClean="0"/>
              <a:t>Massage releases endorphins, which eases pain</a:t>
            </a:r>
          </a:p>
          <a:p>
            <a:pPr lvl="0"/>
            <a:r>
              <a:rPr lang="en-GB" dirty="0" smtClean="0"/>
              <a:t>Promotes hormonal balance</a:t>
            </a:r>
          </a:p>
          <a:p>
            <a:pPr lvl="0"/>
            <a:r>
              <a:rPr lang="en-GB" dirty="0" smtClean="0"/>
              <a:t>Strengthens the liver to enhance oestrogen metabolism</a:t>
            </a:r>
          </a:p>
          <a:p>
            <a:pPr lvl="0"/>
            <a:r>
              <a:rPr lang="en-GB" dirty="0" smtClean="0"/>
              <a:t>Helps to clear congestion</a:t>
            </a:r>
          </a:p>
          <a:p>
            <a:pPr lvl="0"/>
            <a:r>
              <a:rPr lang="en-GB" dirty="0" smtClean="0"/>
              <a:t>Brings fresh, oxygenated blood to the ovaries</a:t>
            </a:r>
          </a:p>
          <a:p>
            <a:pPr lvl="0"/>
            <a:r>
              <a:rPr lang="en-GB" dirty="0" smtClean="0"/>
              <a:t>Clears pathways for feedback between reproductive organs and endocrine system</a:t>
            </a:r>
          </a:p>
          <a:p>
            <a:pPr lvl="0"/>
            <a:r>
              <a:rPr lang="en-GB" dirty="0" smtClean="0"/>
              <a:t>Breaks down scar tissue and adhesions</a:t>
            </a:r>
          </a:p>
          <a:p>
            <a:pPr lvl="0"/>
            <a:r>
              <a:rPr lang="en-GB" dirty="0" smtClean="0"/>
              <a:t>Releases trapped nerves, which eases pain</a:t>
            </a:r>
          </a:p>
          <a:p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     Heavy, Painful &amp; Blood Clots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Helps to bring fresh blood to the uterus</a:t>
            </a:r>
          </a:p>
          <a:p>
            <a:pPr lvl="0"/>
            <a:r>
              <a:rPr lang="en-GB" dirty="0" smtClean="0"/>
              <a:t>Helps the body to get rid of old, stagnant blood</a:t>
            </a:r>
          </a:p>
          <a:p>
            <a:pPr lvl="0"/>
            <a:r>
              <a:rPr lang="en-GB" dirty="0" smtClean="0"/>
              <a:t>Increases endorphins which help reduce pain</a:t>
            </a:r>
          </a:p>
          <a:p>
            <a:pPr lvl="0"/>
            <a:r>
              <a:rPr lang="en-GB" dirty="0" smtClean="0"/>
              <a:t>Aids the uterus in getting rid of blood clots</a:t>
            </a:r>
          </a:p>
          <a:p>
            <a:pPr lvl="0"/>
            <a:r>
              <a:rPr lang="en-GB" dirty="0" smtClean="0"/>
              <a:t>Helps restore correct position of the uterus, which can ease pain and lessen blood clots.</a:t>
            </a:r>
          </a:p>
          <a:p>
            <a:r>
              <a:rPr lang="en-GB" dirty="0" smtClean="0"/>
              <a:t>Easing trapped nerves, brings pain relief.</a:t>
            </a:r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Irregular Bleeds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Balances hormones</a:t>
            </a:r>
          </a:p>
          <a:p>
            <a:pPr lvl="0"/>
            <a:r>
              <a:rPr lang="en-GB" dirty="0" smtClean="0"/>
              <a:t>Eases stress which has a huge impact on cycles</a:t>
            </a:r>
          </a:p>
          <a:p>
            <a:pPr lvl="0"/>
            <a:r>
              <a:rPr lang="en-GB" dirty="0" smtClean="0"/>
              <a:t>Increased circulation increases hormone delivery.</a:t>
            </a:r>
          </a:p>
          <a:p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Poor egg (or sperm) Health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Helps to bring fresh blood to the Ovaries (testes)</a:t>
            </a:r>
          </a:p>
          <a:p>
            <a:pPr lvl="0"/>
            <a:r>
              <a:rPr lang="en-GB" dirty="0" smtClean="0"/>
              <a:t>Increased circulation increases hormone delivery.</a:t>
            </a:r>
          </a:p>
          <a:p>
            <a:pPr lvl="0"/>
            <a:r>
              <a:rPr lang="en-GB" dirty="0" smtClean="0"/>
              <a:t>Helps the body to release scar tissue surrounding the ovaries, easing the journey of an ovulating egg.</a:t>
            </a:r>
          </a:p>
          <a:p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Poor Mucus Production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Encourages hormonal balance thus mucus production</a:t>
            </a:r>
          </a:p>
          <a:p>
            <a:pPr lvl="0"/>
            <a:r>
              <a:rPr lang="en-GB" dirty="0" smtClean="0"/>
              <a:t>Increased circulation to the cervix, promotes healing and repair, especially for damaged cervix</a:t>
            </a:r>
          </a:p>
          <a:p>
            <a:pPr lvl="0"/>
            <a:r>
              <a:rPr lang="en-GB" dirty="0" smtClean="0"/>
              <a:t>Increases lymphatic flow, therefore enhancing mucus production</a:t>
            </a:r>
          </a:p>
          <a:p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Blocked Fallopian Tubes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Helps to reduce inflammation</a:t>
            </a:r>
          </a:p>
          <a:p>
            <a:pPr lvl="0"/>
            <a:r>
              <a:rPr lang="en-GB" dirty="0" smtClean="0"/>
              <a:t>Breaks up scar tissue causing blockages in tubes</a:t>
            </a:r>
          </a:p>
          <a:p>
            <a:pPr lvl="0"/>
            <a:r>
              <a:rPr lang="en-GB" dirty="0" smtClean="0"/>
              <a:t>Increased circulation aids in tissue elimination and repair</a:t>
            </a:r>
          </a:p>
          <a:p>
            <a:pPr lvl="0"/>
            <a:r>
              <a:rPr lang="en-GB" dirty="0" smtClean="0"/>
              <a:t>Helps the body to loosen tension within tissues</a:t>
            </a:r>
          </a:p>
          <a:p>
            <a:pPr lvl="0"/>
            <a:r>
              <a:rPr lang="en-GB" dirty="0" smtClean="0"/>
              <a:t>Encourages tone and strength</a:t>
            </a:r>
          </a:p>
          <a:p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5716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Whether a client is using natural or assisted methods, Fertility Massage can benefit them</a:t>
            </a:r>
            <a:endParaRPr lang="en-GB" dirty="0"/>
          </a:p>
        </p:txBody>
      </p:sp>
      <p:pic>
        <p:nvPicPr>
          <p:cNvPr id="4" name="Picture 3" descr="family and baby han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3619240"/>
            <a:ext cx="3833818" cy="2557156"/>
          </a:xfrm>
          <a:prstGeom prst="rect">
            <a:avLst/>
          </a:prstGeom>
        </p:spPr>
      </p:pic>
      <p:pic>
        <p:nvPicPr>
          <p:cNvPr id="5" name="Picture 4" descr="FMT Emblem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Infertility Epidemic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n-US" dirty="0" smtClean="0"/>
              <a:t>	</a:t>
            </a:r>
            <a:r>
              <a:rPr lang="en-US" sz="5700" dirty="0" smtClean="0"/>
              <a:t>Statistics state infertility affects 1 in 6 couples, however, Dr Alan Beer, a world renowned immunologist, states that this is actually more like 1 in 3, and that by 2015 Infertility will be an epidemic. </a:t>
            </a:r>
            <a:endParaRPr lang="en-GB" sz="5700" dirty="0" smtClean="0"/>
          </a:p>
          <a:p>
            <a:pPr>
              <a:buNone/>
            </a:pPr>
            <a:endParaRPr lang="en-US" u="sng" dirty="0" smtClean="0">
              <a:hlinkClick r:id="rId2"/>
            </a:endParaRPr>
          </a:p>
          <a:p>
            <a:pPr>
              <a:buNone/>
            </a:pPr>
            <a:r>
              <a:rPr lang="en-US" sz="1200" u="sng" dirty="0" smtClean="0">
                <a:hlinkClick r:id="rId2"/>
              </a:rPr>
              <a:t>(1)</a:t>
            </a:r>
            <a:r>
              <a:rPr lang="en-US" u="sng" dirty="0" smtClean="0">
                <a:hlinkClick r:id="rId2"/>
              </a:rPr>
              <a:t> Alan E. Beer</a:t>
            </a:r>
            <a:r>
              <a:rPr lang="en-US" dirty="0" smtClean="0"/>
              <a:t>, </a:t>
            </a:r>
            <a:r>
              <a:rPr lang="en-US" u="sng" dirty="0" smtClean="0">
                <a:hlinkClick r:id="rId3"/>
              </a:rPr>
              <a:t>Julia </a:t>
            </a:r>
            <a:r>
              <a:rPr lang="en-US" u="sng" dirty="0" err="1" smtClean="0">
                <a:hlinkClick r:id="rId3"/>
              </a:rPr>
              <a:t>Kantecki</a:t>
            </a:r>
            <a:r>
              <a:rPr lang="en-US" dirty="0" smtClean="0"/>
              <a:t>, </a:t>
            </a:r>
            <a:r>
              <a:rPr lang="en-US" u="sng" dirty="0" smtClean="0">
                <a:hlinkClick r:id="rId4"/>
              </a:rPr>
              <a:t>Jane Reed</a:t>
            </a:r>
            <a:r>
              <a:rPr lang="en-US" dirty="0" smtClean="0"/>
              <a:t> </a:t>
            </a:r>
            <a:r>
              <a:rPr lang="en-US" i="1" dirty="0" smtClean="0"/>
              <a:t>“Is Your Body Baby-Friendly?:    </a:t>
            </a:r>
          </a:p>
          <a:p>
            <a:pPr>
              <a:buNone/>
            </a:pPr>
            <a:r>
              <a:rPr lang="en-US" i="1" dirty="0" smtClean="0"/>
              <a:t>Unexplained Infertility, Miscarriage and </a:t>
            </a:r>
            <a:r>
              <a:rPr lang="en-US" i="1" dirty="0" err="1" smtClean="0"/>
              <a:t>IVF</a:t>
            </a:r>
            <a:r>
              <a:rPr lang="en-US" i="1" dirty="0" smtClean="0"/>
              <a:t> Failure, Explained”</a:t>
            </a:r>
            <a:r>
              <a:rPr lang="en-US" dirty="0" smtClean="0"/>
              <a:t> </a:t>
            </a:r>
            <a:r>
              <a:rPr lang="en-US" dirty="0" err="1" smtClean="0"/>
              <a:t>AJR</a:t>
            </a:r>
            <a:r>
              <a:rPr lang="en-US" dirty="0" smtClean="0"/>
              <a:t>  Publishing 2006</a:t>
            </a:r>
            <a:r>
              <a:rPr lang="en-GB" dirty="0" smtClean="0"/>
              <a:t> </a:t>
            </a:r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Infertility Statistics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GB" sz="12800" b="1" dirty="0" smtClean="0"/>
              <a:t>30</a:t>
            </a:r>
            <a:r>
              <a:rPr lang="en-GB" sz="12800" b="1" dirty="0"/>
              <a:t>%  </a:t>
            </a:r>
            <a:r>
              <a:rPr lang="en-GB" sz="12800" b="1" dirty="0" err="1"/>
              <a:t>Ovulatory</a:t>
            </a:r>
            <a:r>
              <a:rPr lang="en-GB" sz="12800" b="1" dirty="0"/>
              <a:t> Issues:</a:t>
            </a:r>
          </a:p>
          <a:p>
            <a:pPr lvl="1">
              <a:buNone/>
            </a:pPr>
            <a:r>
              <a:rPr lang="en-GB" sz="9200" dirty="0"/>
              <a:t>Not being able to ovulate because of hormonal imbalance</a:t>
            </a:r>
          </a:p>
          <a:p>
            <a:pPr lvl="1">
              <a:buNone/>
            </a:pPr>
            <a:r>
              <a:rPr lang="en-GB" sz="9200" dirty="0"/>
              <a:t>Ovarian failure due to </a:t>
            </a:r>
            <a:r>
              <a:rPr lang="en-GB" sz="9200" dirty="0" err="1"/>
              <a:t>PCOS</a:t>
            </a:r>
            <a:endParaRPr lang="en-GB" sz="9200" dirty="0"/>
          </a:p>
          <a:p>
            <a:pPr lvl="1">
              <a:buNone/>
            </a:pPr>
            <a:r>
              <a:rPr lang="en-GB" sz="9200" dirty="0"/>
              <a:t>Not understanding their fertility signs of ovulation</a:t>
            </a:r>
          </a:p>
          <a:p>
            <a:pPr>
              <a:buNone/>
            </a:pPr>
            <a:r>
              <a:rPr lang="en-GB" sz="9600" dirty="0"/>
              <a:t> </a:t>
            </a:r>
          </a:p>
          <a:p>
            <a:pPr>
              <a:buNone/>
            </a:pPr>
            <a:r>
              <a:rPr lang="en-GB" sz="12800" b="1" dirty="0"/>
              <a:t>15%  Structural: </a:t>
            </a:r>
          </a:p>
          <a:p>
            <a:pPr lvl="1">
              <a:buNone/>
            </a:pPr>
            <a:r>
              <a:rPr lang="en-GB" sz="9200" dirty="0"/>
              <a:t>Congenital blocking of the fallopian tubes</a:t>
            </a:r>
          </a:p>
          <a:p>
            <a:pPr lvl="1">
              <a:buNone/>
            </a:pPr>
            <a:r>
              <a:rPr lang="en-GB" sz="9200" dirty="0"/>
              <a:t>A problem with the opening of the cervix</a:t>
            </a:r>
          </a:p>
          <a:p>
            <a:pPr lvl="1">
              <a:buNone/>
            </a:pPr>
            <a:r>
              <a:rPr lang="en-US" sz="9200" dirty="0"/>
              <a:t>Some of these factors may be caused by previous </a:t>
            </a:r>
            <a:r>
              <a:rPr lang="en-US" sz="9200" dirty="0" smtClean="0"/>
              <a:t>medications</a:t>
            </a:r>
          </a:p>
          <a:p>
            <a:pPr lvl="1">
              <a:buNone/>
            </a:pPr>
            <a:r>
              <a:rPr lang="en-US" sz="9200" dirty="0" smtClean="0"/>
              <a:t>or surgeries</a:t>
            </a:r>
            <a:r>
              <a:rPr lang="en-US" sz="9200" dirty="0"/>
              <a:t>, like DES </a:t>
            </a:r>
            <a:r>
              <a:rPr lang="en-US" sz="9200" dirty="0" smtClean="0"/>
              <a:t>exposure </a:t>
            </a:r>
            <a:r>
              <a:rPr lang="en-US" sz="7200" dirty="0" smtClean="0"/>
              <a:t>(synthetic </a:t>
            </a:r>
            <a:r>
              <a:rPr lang="en-US" sz="7200" dirty="0" err="1" smtClean="0"/>
              <a:t>oestrogen</a:t>
            </a:r>
            <a:r>
              <a:rPr lang="en-US" sz="7200" dirty="0" smtClean="0"/>
              <a:t> 1940 – 1971)</a:t>
            </a:r>
          </a:p>
          <a:p>
            <a:pPr lvl="1">
              <a:buNone/>
            </a:pPr>
            <a:r>
              <a:rPr lang="en-US" sz="9200" dirty="0" smtClean="0"/>
              <a:t>when </a:t>
            </a:r>
            <a:r>
              <a:rPr lang="en-US" sz="9200" dirty="0"/>
              <a:t>the woman was a </a:t>
            </a:r>
            <a:r>
              <a:rPr lang="en-US" sz="9200" dirty="0" err="1"/>
              <a:t>foetus</a:t>
            </a:r>
            <a:r>
              <a:rPr lang="en-US" sz="9200" dirty="0"/>
              <a:t> herself, or a surgery that </a:t>
            </a:r>
            <a:r>
              <a:rPr lang="en-US" sz="9200" dirty="0" smtClean="0"/>
              <a:t>has</a:t>
            </a:r>
          </a:p>
          <a:p>
            <a:pPr lvl="1">
              <a:buNone/>
            </a:pPr>
            <a:r>
              <a:rPr lang="en-US" sz="9200" dirty="0" smtClean="0"/>
              <a:t>disrupted </a:t>
            </a:r>
            <a:r>
              <a:rPr lang="en-US" sz="9200" dirty="0"/>
              <a:t>the stability of the cervix</a:t>
            </a:r>
            <a:endParaRPr lang="en-GB" sz="9200" dirty="0"/>
          </a:p>
          <a:p>
            <a:pPr>
              <a:buNone/>
            </a:pPr>
            <a:r>
              <a:rPr lang="en-GB" sz="6200" dirty="0"/>
              <a:t> </a:t>
            </a:r>
          </a:p>
          <a:p>
            <a:pPr>
              <a:buNone/>
            </a:pPr>
            <a:r>
              <a:rPr lang="en-US" sz="6200" dirty="0" smtClean="0"/>
              <a:t>. </a:t>
            </a:r>
            <a:endParaRPr lang="en-GB" sz="6200" dirty="0"/>
          </a:p>
          <a:p>
            <a:pPr>
              <a:buNone/>
            </a:pPr>
            <a:r>
              <a:rPr lang="en-US" sz="6200" dirty="0"/>
              <a:t> </a:t>
            </a:r>
            <a:endParaRPr lang="en-GB" sz="6200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sz="4600" b="1" dirty="0" smtClean="0"/>
              <a:t>25-40% Mechanical </a:t>
            </a:r>
          </a:p>
          <a:p>
            <a:pPr lvl="1">
              <a:buNone/>
            </a:pPr>
            <a:r>
              <a:rPr lang="en-GB" sz="4000" dirty="0" smtClean="0"/>
              <a:t>Fibroids in the uterus </a:t>
            </a:r>
          </a:p>
          <a:p>
            <a:pPr lvl="1">
              <a:buNone/>
            </a:pPr>
            <a:r>
              <a:rPr lang="en-US" sz="4000" dirty="0" smtClean="0"/>
              <a:t>Scar tissue that blocks the fallopian tubes or the uterus. </a:t>
            </a:r>
          </a:p>
          <a:p>
            <a:pPr lvl="1">
              <a:buNone/>
            </a:pPr>
            <a:r>
              <a:rPr lang="en-US" sz="4000" dirty="0" smtClean="0"/>
              <a:t>This may be caused by infection, past surgeries, pelvic </a:t>
            </a:r>
          </a:p>
          <a:p>
            <a:pPr lvl="1">
              <a:buNone/>
            </a:pPr>
            <a:r>
              <a:rPr lang="en-US" sz="4000" dirty="0" smtClean="0"/>
              <a:t>inflammatory disease (</a:t>
            </a:r>
            <a:r>
              <a:rPr lang="en-US" sz="4000" dirty="0" err="1" smtClean="0"/>
              <a:t>PID</a:t>
            </a:r>
            <a:r>
              <a:rPr lang="en-US" sz="4000" dirty="0" smtClean="0"/>
              <a:t>), or endometriosis </a:t>
            </a:r>
          </a:p>
          <a:p>
            <a:pPr lvl="0">
              <a:buNone/>
            </a:pPr>
            <a:endParaRPr lang="en-US" sz="3600" b="1" dirty="0" smtClean="0"/>
          </a:p>
          <a:p>
            <a:pPr lvl="0">
              <a:buNone/>
            </a:pPr>
            <a:r>
              <a:rPr lang="en-US" sz="4600" b="1" dirty="0" smtClean="0"/>
              <a:t>30% </a:t>
            </a:r>
            <a:r>
              <a:rPr lang="en-US" sz="4600" dirty="0" smtClean="0"/>
              <a:t>attributable to male</a:t>
            </a:r>
            <a:endParaRPr lang="en-GB" sz="4600" dirty="0" smtClean="0"/>
          </a:p>
          <a:p>
            <a:pPr>
              <a:buNone/>
            </a:pPr>
            <a:r>
              <a:rPr lang="en-US" sz="3600" dirty="0" smtClean="0"/>
              <a:t> </a:t>
            </a:r>
            <a:endParaRPr lang="en-GB" sz="3600" dirty="0" smtClean="0"/>
          </a:p>
          <a:p>
            <a:pPr>
              <a:buNone/>
            </a:pPr>
            <a:r>
              <a:rPr lang="en-US" sz="4600" b="1" dirty="0" smtClean="0"/>
              <a:t>30% </a:t>
            </a:r>
            <a:r>
              <a:rPr lang="en-US" sz="4600" dirty="0" smtClean="0"/>
              <a:t>both male and female factors 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dirty="0" err="1" smtClean="0"/>
              <a:t>Antisperm</a:t>
            </a:r>
            <a:r>
              <a:rPr lang="en-US" sz="3600" dirty="0" smtClean="0"/>
              <a:t> antibodies</a:t>
            </a:r>
            <a:endParaRPr lang="en-US" sz="3600" b="1" dirty="0" smtClean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10% of women will have unknown causes of infertility</a:t>
            </a:r>
            <a:endParaRPr lang="en-GB" dirty="0" smtClean="0"/>
          </a:p>
          <a:p>
            <a:pPr lvl="0">
              <a:buNone/>
            </a:pPr>
            <a:endParaRPr lang="en-US" sz="1600" dirty="0" smtClean="0"/>
          </a:p>
          <a:p>
            <a:pPr lvl="0">
              <a:buNone/>
            </a:pPr>
            <a:r>
              <a:rPr lang="en-US" dirty="0" smtClean="0"/>
              <a:t>	One to consider here is immunological destruction of the </a:t>
            </a:r>
            <a:r>
              <a:rPr lang="en-US" dirty="0" err="1" smtClean="0"/>
              <a:t>foetus</a:t>
            </a:r>
            <a:r>
              <a:rPr lang="en-US" dirty="0" smtClean="0"/>
              <a:t> due to </a:t>
            </a:r>
          </a:p>
          <a:p>
            <a:pPr lvl="0">
              <a:buNone/>
            </a:pPr>
            <a:r>
              <a:rPr lang="en-US" b="1" dirty="0" smtClean="0"/>
              <a:t>	Th1 </a:t>
            </a:r>
            <a:r>
              <a:rPr lang="en-US" b="1" dirty="0" err="1" smtClean="0"/>
              <a:t>upregulation</a:t>
            </a:r>
            <a:r>
              <a:rPr lang="en-US" b="1" dirty="0" smtClean="0"/>
              <a:t>.</a:t>
            </a:r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Leading causes of miscarriages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en-AU" sz="11200" dirty="0" smtClean="0"/>
              <a:t>At least 50% due to chromosomal abnormalities.</a:t>
            </a:r>
            <a:endParaRPr lang="en-GB" sz="11200" dirty="0" smtClean="0"/>
          </a:p>
          <a:p>
            <a:pPr lvl="0"/>
            <a:r>
              <a:rPr lang="en-AU" sz="11200" dirty="0" smtClean="0"/>
              <a:t>Increasing </a:t>
            </a:r>
            <a:r>
              <a:rPr lang="en-AU" sz="11200" dirty="0"/>
              <a:t>maternal and paternal age.</a:t>
            </a:r>
            <a:endParaRPr lang="en-GB" sz="11200" dirty="0"/>
          </a:p>
          <a:p>
            <a:pPr lvl="0"/>
            <a:r>
              <a:rPr lang="en-AU" sz="11200" dirty="0" smtClean="0"/>
              <a:t>Uterine abnormalities (DES, adhesions, fibroids).</a:t>
            </a:r>
            <a:endParaRPr lang="en-GB" sz="11200" dirty="0" smtClean="0"/>
          </a:p>
          <a:p>
            <a:pPr lvl="0"/>
            <a:r>
              <a:rPr lang="en-AU" sz="11200" dirty="0" smtClean="0"/>
              <a:t>Immune reaction to </a:t>
            </a:r>
            <a:r>
              <a:rPr lang="en-AU" sz="11200" dirty="0" err="1" smtClean="0"/>
              <a:t>fetus</a:t>
            </a:r>
            <a:r>
              <a:rPr lang="en-AU" sz="11200" dirty="0" smtClean="0"/>
              <a:t> (Th1).</a:t>
            </a:r>
            <a:endParaRPr lang="en-GB" sz="11200" dirty="0" smtClean="0"/>
          </a:p>
          <a:p>
            <a:pPr lvl="0"/>
            <a:r>
              <a:rPr lang="en-AU" sz="11200" dirty="0" smtClean="0"/>
              <a:t>Anti-sperm antibodies.</a:t>
            </a:r>
            <a:endParaRPr lang="en-GB" sz="11200" dirty="0" smtClean="0"/>
          </a:p>
          <a:p>
            <a:pPr lvl="0"/>
            <a:r>
              <a:rPr lang="en-AU" sz="11200" dirty="0" smtClean="0"/>
              <a:t>Anti-</a:t>
            </a:r>
            <a:r>
              <a:rPr lang="en-AU" sz="11200" dirty="0" err="1" smtClean="0"/>
              <a:t>phospholipid</a:t>
            </a:r>
            <a:r>
              <a:rPr lang="en-AU" sz="11200" dirty="0" smtClean="0"/>
              <a:t> antibody syndrome (Th2).</a:t>
            </a:r>
            <a:endParaRPr lang="en-GB" sz="11200" dirty="0" smtClean="0"/>
          </a:p>
          <a:p>
            <a:pPr lvl="0"/>
            <a:r>
              <a:rPr lang="en-AU" sz="11200" dirty="0" smtClean="0"/>
              <a:t>Diabetes, hypothyroidism, </a:t>
            </a:r>
            <a:r>
              <a:rPr lang="en-AU" sz="11200" dirty="0" err="1" smtClean="0"/>
              <a:t>PCOS</a:t>
            </a:r>
            <a:r>
              <a:rPr lang="en-AU" sz="11200" dirty="0" smtClean="0"/>
              <a:t>, </a:t>
            </a:r>
            <a:r>
              <a:rPr lang="en-AU" sz="11200" dirty="0" err="1" smtClean="0"/>
              <a:t>luteal</a:t>
            </a:r>
            <a:r>
              <a:rPr lang="en-AU" sz="11200" dirty="0" smtClean="0"/>
              <a:t> phase defect, obesity.</a:t>
            </a:r>
            <a:endParaRPr lang="en-GB" sz="11200" dirty="0" smtClean="0"/>
          </a:p>
          <a:p>
            <a:r>
              <a:rPr lang="en-AU" sz="11200" dirty="0" smtClean="0"/>
              <a:t>Toxic exposure – caffeine, cigarettes, solvents, heavy metals, pesticides.</a:t>
            </a:r>
          </a:p>
          <a:p>
            <a:pPr>
              <a:buNone/>
            </a:pPr>
            <a:endParaRPr lang="en-GB" sz="5100" dirty="0" smtClean="0"/>
          </a:p>
          <a:p>
            <a:pPr>
              <a:buNone/>
            </a:pPr>
            <a:endParaRPr lang="en-GB" sz="5100" dirty="0"/>
          </a:p>
          <a:p>
            <a:pPr>
              <a:buNone/>
            </a:pPr>
            <a:endParaRPr lang="en-GB" sz="5100" dirty="0" smtClean="0"/>
          </a:p>
          <a:p>
            <a:pPr>
              <a:buNone/>
            </a:pPr>
            <a:endParaRPr lang="en-GB" sz="4000" dirty="0"/>
          </a:p>
          <a:p>
            <a:r>
              <a:rPr lang="en-AU" sz="4000" dirty="0" err="1"/>
              <a:t>Dhont</a:t>
            </a:r>
            <a:r>
              <a:rPr lang="en-AU" sz="4000" dirty="0"/>
              <a:t> M.  “</a:t>
            </a:r>
            <a:r>
              <a:rPr lang="en-AU" sz="4000" i="1" dirty="0"/>
              <a:t>Recurrent miscarriage”</a:t>
            </a:r>
            <a:r>
              <a:rPr lang="en-AU" sz="4000" dirty="0"/>
              <a:t>.  Current women’s health reports 2003;3:361-366</a:t>
            </a:r>
            <a:r>
              <a:rPr lang="en-AU" sz="4000" dirty="0" smtClean="0"/>
              <a:t>.</a:t>
            </a:r>
            <a:endParaRPr lang="en-GB" sz="4000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Immune System &amp; Fertility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000100" y="2035959"/>
            <a:ext cx="3500462" cy="307183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000628" y="2035959"/>
            <a:ext cx="3500462" cy="307183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80% of miscarriages is due to immune system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500166" y="2571744"/>
            <a:ext cx="26432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40% of unexplained infertility is due to immune system</a:t>
            </a:r>
            <a:endParaRPr lang="en-GB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Immune System &amp; Fertility</a:t>
            </a:r>
            <a:endParaRPr lang="en-GB" b="1" dirty="0"/>
          </a:p>
        </p:txBody>
      </p:sp>
      <p:pic>
        <p:nvPicPr>
          <p:cNvPr id="5" name="Content Placeholder 4" descr="immune system see saw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676200"/>
            <a:ext cx="7215237" cy="4507857"/>
          </a:xfrm>
        </p:spPr>
      </p:pic>
      <p:pic>
        <p:nvPicPr>
          <p:cNvPr id="4" name="Picture 3" descr="FMT Emblem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0"/>
            <a:ext cx="1115835" cy="14124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680</Words>
  <Application>Microsoft Office PowerPoint</Application>
  <PresentationFormat>On-screen Show (4:3)</PresentationFormat>
  <Paragraphs>187</Paragraphs>
  <Slides>29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Infertility</vt:lpstr>
      <vt:lpstr>Definition of Infertility </vt:lpstr>
      <vt:lpstr>Infertility Epidemic</vt:lpstr>
      <vt:lpstr>Infertility Statistics</vt:lpstr>
      <vt:lpstr>Slide 5</vt:lpstr>
      <vt:lpstr>Slide 6</vt:lpstr>
      <vt:lpstr>Leading causes of miscarriages </vt:lpstr>
      <vt:lpstr>Immune System &amp; Fertility</vt:lpstr>
      <vt:lpstr>Immune System &amp; Fertility</vt:lpstr>
      <vt:lpstr> I   Imbalanced Immune System</vt:lpstr>
      <vt:lpstr> TH1 Disorders</vt:lpstr>
      <vt:lpstr>Stress</vt:lpstr>
      <vt:lpstr>Environmental</vt:lpstr>
      <vt:lpstr>Psychological/Emotional</vt:lpstr>
      <vt:lpstr>Physiological</vt:lpstr>
      <vt:lpstr>Nutritional</vt:lpstr>
      <vt:lpstr>Stress Impact on Health</vt:lpstr>
      <vt:lpstr>Pathologies</vt:lpstr>
      <vt:lpstr>Female Pathologies</vt:lpstr>
      <vt:lpstr>Female Pathologies</vt:lpstr>
      <vt:lpstr>Slide 21</vt:lpstr>
      <vt:lpstr>PCOS</vt:lpstr>
      <vt:lpstr>Endometriosis</vt:lpstr>
      <vt:lpstr>     Heavy, Painful &amp; Blood Clots</vt:lpstr>
      <vt:lpstr>Irregular Bleeds</vt:lpstr>
      <vt:lpstr>Poor egg (or sperm) Health</vt:lpstr>
      <vt:lpstr>Poor Mucus Production</vt:lpstr>
      <vt:lpstr>Blocked Fallopian Tubes</vt:lpstr>
      <vt:lpstr>Whether a client is using natural or assisted methods, Fertility Massage can benefit them</vt:lpstr>
    </vt:vector>
  </TitlesOfParts>
  <Company>UCD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Clare Blake</dc:creator>
  <cp:lastModifiedBy>Clare Blake</cp:lastModifiedBy>
  <cp:revision>28</cp:revision>
  <dcterms:created xsi:type="dcterms:W3CDTF">2014-01-05T21:48:57Z</dcterms:created>
  <dcterms:modified xsi:type="dcterms:W3CDTF">2014-04-29T11:39:30Z</dcterms:modified>
</cp:coreProperties>
</file>