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59" r:id="rId3"/>
    <p:sldId id="261" r:id="rId4"/>
    <p:sldId id="257" r:id="rId5"/>
    <p:sldId id="258" r:id="rId6"/>
    <p:sldId id="319" r:id="rId7"/>
    <p:sldId id="320" r:id="rId8"/>
    <p:sldId id="318" r:id="rId9"/>
    <p:sldId id="290" r:id="rId10"/>
    <p:sldId id="289" r:id="rId11"/>
    <p:sldId id="304" r:id="rId12"/>
    <p:sldId id="288" r:id="rId13"/>
    <p:sldId id="321" r:id="rId14"/>
    <p:sldId id="305" r:id="rId15"/>
    <p:sldId id="307" r:id="rId16"/>
    <p:sldId id="306" r:id="rId17"/>
    <p:sldId id="300" r:id="rId18"/>
    <p:sldId id="284" r:id="rId19"/>
    <p:sldId id="301" r:id="rId20"/>
    <p:sldId id="302" r:id="rId21"/>
    <p:sldId id="312" r:id="rId22"/>
    <p:sldId id="322" r:id="rId23"/>
    <p:sldId id="263" r:id="rId24"/>
    <p:sldId id="291" r:id="rId25"/>
    <p:sldId id="292" r:id="rId26"/>
    <p:sldId id="293" r:id="rId27"/>
    <p:sldId id="294" r:id="rId28"/>
    <p:sldId id="295" r:id="rId29"/>
    <p:sldId id="299" r:id="rId30"/>
    <p:sldId id="296" r:id="rId31"/>
    <p:sldId id="308" r:id="rId32"/>
    <p:sldId id="309" r:id="rId33"/>
    <p:sldId id="310" r:id="rId34"/>
    <p:sldId id="311" r:id="rId35"/>
    <p:sldId id="262" r:id="rId36"/>
    <p:sldId id="313" r:id="rId37"/>
    <p:sldId id="316" r:id="rId38"/>
    <p:sldId id="314" r:id="rId39"/>
    <p:sldId id="315" r:id="rId40"/>
    <p:sldId id="317" r:id="rId41"/>
  </p:sldIdLst>
  <p:sldSz cx="9144000" cy="6858000" type="screen4x3"/>
  <p:notesSz cx="6881813" cy="10002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4660"/>
  </p:normalViewPr>
  <p:slideViewPr>
    <p:cSldViewPr>
      <p:cViewPr>
        <p:scale>
          <a:sx n="75" d="100"/>
          <a:sy n="75" d="100"/>
        </p:scale>
        <p:origin x="-1260"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0142"/>
          </a:xfrm>
          <a:prstGeom prst="rect">
            <a:avLst/>
          </a:prstGeom>
        </p:spPr>
        <p:txBody>
          <a:bodyPr vert="horz" lIns="96478" tIns="48239" rIns="96478" bIns="48239" rtlCol="0"/>
          <a:lstStyle>
            <a:lvl1pPr algn="l">
              <a:defRPr sz="1300"/>
            </a:lvl1pPr>
          </a:lstStyle>
          <a:p>
            <a:endParaRPr lang="en-GB"/>
          </a:p>
        </p:txBody>
      </p:sp>
      <p:sp>
        <p:nvSpPr>
          <p:cNvPr id="3" name="Date Placeholder 2"/>
          <p:cNvSpPr>
            <a:spLocks noGrp="1"/>
          </p:cNvSpPr>
          <p:nvPr>
            <p:ph type="dt" sz="quarter" idx="1"/>
          </p:nvPr>
        </p:nvSpPr>
        <p:spPr>
          <a:xfrm>
            <a:off x="3898102" y="0"/>
            <a:ext cx="2982119" cy="500142"/>
          </a:xfrm>
          <a:prstGeom prst="rect">
            <a:avLst/>
          </a:prstGeom>
        </p:spPr>
        <p:txBody>
          <a:bodyPr vert="horz" lIns="96478" tIns="48239" rIns="96478" bIns="48239" rtlCol="0"/>
          <a:lstStyle>
            <a:lvl1pPr algn="r">
              <a:defRPr sz="1300"/>
            </a:lvl1pPr>
          </a:lstStyle>
          <a:p>
            <a:fld id="{6B2208A3-A67B-4F15-BE76-20C32D5083D0}" type="datetimeFigureOut">
              <a:rPr lang="en-US" smtClean="0"/>
              <a:pPr/>
              <a:t>4/29/2014</a:t>
            </a:fld>
            <a:endParaRPr lang="en-GB"/>
          </a:p>
        </p:txBody>
      </p:sp>
      <p:sp>
        <p:nvSpPr>
          <p:cNvPr id="4" name="Footer Placeholder 3"/>
          <p:cNvSpPr>
            <a:spLocks noGrp="1"/>
          </p:cNvSpPr>
          <p:nvPr>
            <p:ph type="ftr" sz="quarter" idx="2"/>
          </p:nvPr>
        </p:nvSpPr>
        <p:spPr>
          <a:xfrm>
            <a:off x="0" y="9500960"/>
            <a:ext cx="2982119" cy="500142"/>
          </a:xfrm>
          <a:prstGeom prst="rect">
            <a:avLst/>
          </a:prstGeom>
        </p:spPr>
        <p:txBody>
          <a:bodyPr vert="horz" lIns="96478" tIns="48239" rIns="96478" bIns="48239" rtlCol="0" anchor="b"/>
          <a:lstStyle>
            <a:lvl1pPr algn="l">
              <a:defRPr sz="1300"/>
            </a:lvl1pPr>
          </a:lstStyle>
          <a:p>
            <a:endParaRPr lang="en-GB"/>
          </a:p>
        </p:txBody>
      </p:sp>
      <p:sp>
        <p:nvSpPr>
          <p:cNvPr id="5" name="Slide Number Placeholder 4"/>
          <p:cNvSpPr>
            <a:spLocks noGrp="1"/>
          </p:cNvSpPr>
          <p:nvPr>
            <p:ph type="sldNum" sz="quarter" idx="3"/>
          </p:nvPr>
        </p:nvSpPr>
        <p:spPr>
          <a:xfrm>
            <a:off x="3898102" y="9500960"/>
            <a:ext cx="2982119" cy="500142"/>
          </a:xfrm>
          <a:prstGeom prst="rect">
            <a:avLst/>
          </a:prstGeom>
        </p:spPr>
        <p:txBody>
          <a:bodyPr vert="horz" lIns="96478" tIns="48239" rIns="96478" bIns="48239" rtlCol="0" anchor="b"/>
          <a:lstStyle>
            <a:lvl1pPr algn="r">
              <a:defRPr sz="1300"/>
            </a:lvl1pPr>
          </a:lstStyle>
          <a:p>
            <a:fld id="{430EE09C-2BDF-4D77-8F39-F95F91E660EB}" type="slidenum">
              <a:rPr lang="en-GB" smtClean="0"/>
              <a:pPr/>
              <a:t>‹#›</a:t>
            </a:fld>
            <a:endParaRPr lang="en-GB"/>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0142"/>
          </a:xfrm>
          <a:prstGeom prst="rect">
            <a:avLst/>
          </a:prstGeom>
        </p:spPr>
        <p:txBody>
          <a:bodyPr vert="horz" lIns="96478" tIns="48239" rIns="96478" bIns="48239" rtlCol="0"/>
          <a:lstStyle>
            <a:lvl1pPr algn="l">
              <a:defRPr sz="1300"/>
            </a:lvl1pPr>
          </a:lstStyle>
          <a:p>
            <a:endParaRPr lang="en-GB"/>
          </a:p>
        </p:txBody>
      </p:sp>
      <p:sp>
        <p:nvSpPr>
          <p:cNvPr id="3" name="Date Placeholder 2"/>
          <p:cNvSpPr>
            <a:spLocks noGrp="1"/>
          </p:cNvSpPr>
          <p:nvPr>
            <p:ph type="dt" idx="1"/>
          </p:nvPr>
        </p:nvSpPr>
        <p:spPr>
          <a:xfrm>
            <a:off x="3898102" y="0"/>
            <a:ext cx="2982119" cy="500142"/>
          </a:xfrm>
          <a:prstGeom prst="rect">
            <a:avLst/>
          </a:prstGeom>
        </p:spPr>
        <p:txBody>
          <a:bodyPr vert="horz" lIns="96478" tIns="48239" rIns="96478" bIns="48239" rtlCol="0"/>
          <a:lstStyle>
            <a:lvl1pPr algn="r">
              <a:defRPr sz="1300"/>
            </a:lvl1pPr>
          </a:lstStyle>
          <a:p>
            <a:fld id="{31DA5A1E-6A9D-4FFD-9FF9-D293DE4C1BE1}" type="datetimeFigureOut">
              <a:rPr lang="en-US" smtClean="0"/>
              <a:pPr/>
              <a:t>4/29/2014</a:t>
            </a:fld>
            <a:endParaRPr lang="en-GB"/>
          </a:p>
        </p:txBody>
      </p:sp>
      <p:sp>
        <p:nvSpPr>
          <p:cNvPr id="4" name="Slide Image Placeholder 3"/>
          <p:cNvSpPr>
            <a:spLocks noGrp="1" noRot="1" noChangeAspect="1"/>
          </p:cNvSpPr>
          <p:nvPr>
            <p:ph type="sldImg" idx="2"/>
          </p:nvPr>
        </p:nvSpPr>
        <p:spPr>
          <a:xfrm>
            <a:off x="942975" y="750888"/>
            <a:ext cx="4997450" cy="3749675"/>
          </a:xfrm>
          <a:prstGeom prst="rect">
            <a:avLst/>
          </a:prstGeom>
          <a:noFill/>
          <a:ln w="12700">
            <a:solidFill>
              <a:prstClr val="black"/>
            </a:solidFill>
          </a:ln>
        </p:spPr>
        <p:txBody>
          <a:bodyPr vert="horz" lIns="96478" tIns="48239" rIns="96478" bIns="48239" rtlCol="0" anchor="ctr"/>
          <a:lstStyle/>
          <a:p>
            <a:endParaRPr lang="en-GB"/>
          </a:p>
        </p:txBody>
      </p:sp>
      <p:sp>
        <p:nvSpPr>
          <p:cNvPr id="5" name="Notes Placeholder 4"/>
          <p:cNvSpPr>
            <a:spLocks noGrp="1"/>
          </p:cNvSpPr>
          <p:nvPr>
            <p:ph type="body" sz="quarter" idx="3"/>
          </p:nvPr>
        </p:nvSpPr>
        <p:spPr>
          <a:xfrm>
            <a:off x="688182" y="4751348"/>
            <a:ext cx="5505450" cy="4501277"/>
          </a:xfrm>
          <a:prstGeom prst="rect">
            <a:avLst/>
          </a:prstGeom>
        </p:spPr>
        <p:txBody>
          <a:bodyPr vert="horz" lIns="96478" tIns="48239" rIns="96478" bIns="4823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00960"/>
            <a:ext cx="2982119" cy="500142"/>
          </a:xfrm>
          <a:prstGeom prst="rect">
            <a:avLst/>
          </a:prstGeom>
        </p:spPr>
        <p:txBody>
          <a:bodyPr vert="horz" lIns="96478" tIns="48239" rIns="96478" bIns="48239" rtlCol="0" anchor="b"/>
          <a:lstStyle>
            <a:lvl1pPr algn="l">
              <a:defRPr sz="1300"/>
            </a:lvl1pPr>
          </a:lstStyle>
          <a:p>
            <a:endParaRPr lang="en-GB"/>
          </a:p>
        </p:txBody>
      </p:sp>
      <p:sp>
        <p:nvSpPr>
          <p:cNvPr id="7" name="Slide Number Placeholder 6"/>
          <p:cNvSpPr>
            <a:spLocks noGrp="1"/>
          </p:cNvSpPr>
          <p:nvPr>
            <p:ph type="sldNum" sz="quarter" idx="5"/>
          </p:nvPr>
        </p:nvSpPr>
        <p:spPr>
          <a:xfrm>
            <a:off x="3898102" y="9500960"/>
            <a:ext cx="2982119" cy="500142"/>
          </a:xfrm>
          <a:prstGeom prst="rect">
            <a:avLst/>
          </a:prstGeom>
        </p:spPr>
        <p:txBody>
          <a:bodyPr vert="horz" lIns="96478" tIns="48239" rIns="96478" bIns="48239" rtlCol="0" anchor="b"/>
          <a:lstStyle>
            <a:lvl1pPr algn="r">
              <a:defRPr sz="1300"/>
            </a:lvl1pPr>
          </a:lstStyle>
          <a:p>
            <a:fld id="{1E9A7F1A-D84D-45C3-BC8B-C5CC2EB61643}" type="slidenum">
              <a:rPr lang="en-GB" smtClean="0"/>
              <a:pPr/>
              <a:t>‹#›</a:t>
            </a:fld>
            <a:endParaRPr lang="en-GB"/>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48D575D-B6AB-4266-AFA3-19FA4F2DE4A2}" type="datetimeFigureOut">
              <a:rPr lang="en-US" smtClean="0"/>
              <a:pPr/>
              <a:t>4/29/2014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8D575D-B6AB-4266-AFA3-19FA4F2DE4A2}" type="datetimeFigureOut">
              <a:rPr lang="en-US" smtClean="0"/>
              <a:pPr/>
              <a:t>4/29/2014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8D575D-B6AB-4266-AFA3-19FA4F2DE4A2}" type="datetimeFigureOut">
              <a:rPr lang="en-US" smtClean="0"/>
              <a:pPr/>
              <a:t>4/29/2014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8D575D-B6AB-4266-AFA3-19FA4F2DE4A2}" type="datetimeFigureOut">
              <a:rPr lang="en-US" smtClean="0"/>
              <a:pPr/>
              <a:t>4/29/2014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8D575D-B6AB-4266-AFA3-19FA4F2DE4A2}" type="datetimeFigureOut">
              <a:rPr lang="en-US" smtClean="0"/>
              <a:pPr/>
              <a:t>4/29/2014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48D575D-B6AB-4266-AFA3-19FA4F2DE4A2}" type="datetimeFigureOut">
              <a:rPr lang="en-US" smtClean="0"/>
              <a:pPr/>
              <a:t>4/29/2014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48D575D-B6AB-4266-AFA3-19FA4F2DE4A2}" type="datetimeFigureOut">
              <a:rPr lang="en-US" smtClean="0"/>
              <a:pPr/>
              <a:t>4/29/2014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48D575D-B6AB-4266-AFA3-19FA4F2DE4A2}" type="datetimeFigureOut">
              <a:rPr lang="en-US" smtClean="0"/>
              <a:pPr/>
              <a:t>4/29/2014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8D575D-B6AB-4266-AFA3-19FA4F2DE4A2}" type="datetimeFigureOut">
              <a:rPr lang="en-US" smtClean="0"/>
              <a:pPr/>
              <a:t>4/29/2014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8D575D-B6AB-4266-AFA3-19FA4F2DE4A2}" type="datetimeFigureOut">
              <a:rPr lang="en-US" smtClean="0"/>
              <a:pPr/>
              <a:t>4/29/2014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8D575D-B6AB-4266-AFA3-19FA4F2DE4A2}" type="datetimeFigureOut">
              <a:rPr lang="en-US" smtClean="0"/>
              <a:pPr/>
              <a:t>4/29/2014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8D575D-B6AB-4266-AFA3-19FA4F2DE4A2}" type="datetimeFigureOut">
              <a:rPr lang="en-US" smtClean="0"/>
              <a:pPr/>
              <a:t>4/29/2014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E9DD5F-1D90-4DFC-89D3-D18A883654F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hfea.gov.uk/ivf-embryo-transfer.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babycentre.co.uk/a4092/fertility-treatment-intrauterine-insemination-iui"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571744"/>
            <a:ext cx="7772400" cy="1470025"/>
          </a:xfrm>
        </p:spPr>
        <p:txBody>
          <a:bodyPr>
            <a:normAutofit fontScale="90000"/>
          </a:bodyPr>
          <a:lstStyle/>
          <a:p>
            <a:r>
              <a:rPr lang="en-GB" sz="6600" dirty="0" smtClean="0"/>
              <a:t>ART &amp; </a:t>
            </a:r>
            <a:br>
              <a:rPr lang="en-GB" sz="6600" dirty="0" smtClean="0"/>
            </a:br>
            <a:r>
              <a:rPr lang="en-GB" sz="6600" dirty="0" smtClean="0"/>
              <a:t>Fertility Massage</a:t>
            </a:r>
            <a:endParaRPr lang="en-GB" sz="6600" dirty="0"/>
          </a:p>
        </p:txBody>
      </p:sp>
      <p:sp>
        <p:nvSpPr>
          <p:cNvPr id="3" name="Subtitle 2"/>
          <p:cNvSpPr>
            <a:spLocks noGrp="1"/>
          </p:cNvSpPr>
          <p:nvPr>
            <p:ph type="subTitle" idx="1"/>
          </p:nvPr>
        </p:nvSpPr>
        <p:spPr>
          <a:xfrm>
            <a:off x="1428728" y="4786322"/>
            <a:ext cx="6200796" cy="1495420"/>
          </a:xfrm>
        </p:spPr>
        <p:txBody>
          <a:bodyPr/>
          <a:lstStyle/>
          <a:p>
            <a:r>
              <a:rPr lang="en-GB" dirty="0" smtClean="0"/>
              <a:t>Clare Blake N.D.</a:t>
            </a:r>
          </a:p>
          <a:p>
            <a:r>
              <a:rPr lang="en-GB" dirty="0" smtClean="0"/>
              <a:t>Fertility Massage Therapy &amp; Training</a:t>
            </a:r>
            <a:endParaRPr lang="en-GB" dirty="0"/>
          </a:p>
        </p:txBody>
      </p:sp>
      <p:pic>
        <p:nvPicPr>
          <p:cNvPr id="4" name="Picture 3" descr="FMT logo - Training.jpg"/>
          <p:cNvPicPr>
            <a:picLocks noChangeAspect="1"/>
          </p:cNvPicPr>
          <p:nvPr/>
        </p:nvPicPr>
        <p:blipFill>
          <a:blip r:embed="rId2" cstate="print"/>
          <a:stretch>
            <a:fillRect/>
          </a:stretch>
        </p:blipFill>
        <p:spPr>
          <a:xfrm>
            <a:off x="426045" y="214290"/>
            <a:ext cx="8291911" cy="17859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5" name="Content Placeholder 4"/>
          <p:cNvSpPr>
            <a:spLocks noGrp="1"/>
          </p:cNvSpPr>
          <p:nvPr>
            <p:ph idx="1"/>
          </p:nvPr>
        </p:nvSpPr>
        <p:spPr>
          <a:xfrm>
            <a:off x="428596" y="2928934"/>
            <a:ext cx="8258204" cy="3197229"/>
          </a:xfrm>
        </p:spPr>
        <p:txBody>
          <a:bodyPr/>
          <a:lstStyle/>
          <a:p>
            <a:pPr>
              <a:buNone/>
            </a:pPr>
            <a:endParaRPr lang="en-GB" dirty="0" smtClean="0"/>
          </a:p>
          <a:p>
            <a:pPr>
              <a:buNone/>
            </a:pPr>
            <a:r>
              <a:rPr lang="en-GB" dirty="0" smtClean="0"/>
              <a:t>	Medications are used for Women going through an </a:t>
            </a:r>
            <a:r>
              <a:rPr lang="en-GB" dirty="0" err="1" smtClean="0"/>
              <a:t>IVF</a:t>
            </a:r>
            <a:r>
              <a:rPr lang="en-GB" dirty="0" smtClean="0"/>
              <a:t> cycle to stimulate the development of </a:t>
            </a:r>
            <a:r>
              <a:rPr lang="en-GB" b="1" dirty="0" smtClean="0"/>
              <a:t>multiple follicles</a:t>
            </a:r>
            <a:r>
              <a:rPr lang="en-GB" dirty="0" smtClean="0"/>
              <a:t>.</a:t>
            </a:r>
          </a:p>
          <a:p>
            <a:pPr>
              <a:buNone/>
            </a:pPr>
            <a:endParaRPr lang="en-GB" b="1" dirty="0" smtClean="0"/>
          </a:p>
          <a:p>
            <a:pPr>
              <a:buNone/>
            </a:pPr>
            <a:endParaRPr lang="en-GB" b="1" dirty="0" smtClean="0"/>
          </a:p>
          <a:p>
            <a:endParaRPr lang="en-GB" dirty="0"/>
          </a:p>
        </p:txBody>
      </p:sp>
      <p:sp>
        <p:nvSpPr>
          <p:cNvPr id="6" name="TextBox 5"/>
          <p:cNvSpPr txBox="1"/>
          <p:nvPr/>
        </p:nvSpPr>
        <p:spPr>
          <a:xfrm>
            <a:off x="1142976" y="428604"/>
            <a:ext cx="6858048" cy="2308324"/>
          </a:xfrm>
          <a:prstGeom prst="rect">
            <a:avLst/>
          </a:prstGeom>
          <a:noFill/>
        </p:spPr>
        <p:txBody>
          <a:bodyPr wrap="square" rtlCol="0">
            <a:spAutoFit/>
          </a:bodyPr>
          <a:lstStyle/>
          <a:p>
            <a:pPr algn="ctr"/>
            <a:r>
              <a:rPr lang="en-GB" sz="4800" b="1" dirty="0" smtClean="0"/>
              <a:t>Controlled Ovarian Stimulation or </a:t>
            </a:r>
            <a:r>
              <a:rPr lang="en-GB" sz="4800" b="1" dirty="0" err="1" smtClean="0"/>
              <a:t>Hyperstimulation</a:t>
            </a:r>
            <a:endParaRPr lang="en-GB" sz="48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6000" b="1" dirty="0" err="1" smtClean="0"/>
              <a:t>IUI</a:t>
            </a:r>
            <a:r>
              <a:rPr lang="en-GB" sz="6000" b="1" dirty="0" smtClean="0"/>
              <a:t/>
            </a:r>
            <a:br>
              <a:rPr lang="en-GB" sz="6000" b="1" dirty="0" smtClean="0"/>
            </a:br>
            <a:r>
              <a:rPr lang="en-GB" dirty="0" smtClean="0"/>
              <a:t/>
            </a:r>
            <a:br>
              <a:rPr lang="en-GB" dirty="0" smtClean="0"/>
            </a:br>
            <a:endParaRPr lang="en-GB" dirty="0"/>
          </a:p>
        </p:txBody>
      </p:sp>
      <p:sp>
        <p:nvSpPr>
          <p:cNvPr id="3" name="Subtitle 2"/>
          <p:cNvSpPr>
            <a:spLocks noGrp="1"/>
          </p:cNvSpPr>
          <p:nvPr>
            <p:ph type="subTitle" idx="1"/>
          </p:nvPr>
        </p:nvSpPr>
        <p:spPr/>
        <p:txBody>
          <a:bodyPr>
            <a:normAutofit/>
          </a:bodyPr>
          <a:lstStyle/>
          <a:p>
            <a:r>
              <a:rPr lang="en-US" sz="4800" dirty="0" smtClean="0"/>
              <a:t>intrauterine insemination</a:t>
            </a:r>
            <a:endParaRPr lang="en-GB" sz="4800" dirty="0"/>
          </a:p>
        </p:txBody>
      </p:sp>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5" name="Content Placeholder 4"/>
          <p:cNvSpPr>
            <a:spLocks noGrp="1"/>
          </p:cNvSpPr>
          <p:nvPr>
            <p:ph idx="1"/>
          </p:nvPr>
        </p:nvSpPr>
        <p:spPr>
          <a:xfrm>
            <a:off x="457200" y="1643050"/>
            <a:ext cx="8229600" cy="4483113"/>
          </a:xfrm>
        </p:spPr>
        <p:txBody>
          <a:bodyPr/>
          <a:lstStyle/>
          <a:p>
            <a:r>
              <a:rPr lang="en-GB" dirty="0" smtClean="0"/>
              <a:t>Least invasive</a:t>
            </a:r>
          </a:p>
          <a:p>
            <a:r>
              <a:rPr lang="en-GB" dirty="0" smtClean="0"/>
              <a:t>Popular with same-sex couples or sperm donor</a:t>
            </a:r>
          </a:p>
          <a:p>
            <a:r>
              <a:rPr lang="en-GB" dirty="0" smtClean="0"/>
              <a:t>Can be performed at home</a:t>
            </a:r>
          </a:p>
          <a:p>
            <a:r>
              <a:rPr lang="en-GB" dirty="0" smtClean="0"/>
              <a:t>No drugs normally required</a:t>
            </a:r>
          </a:p>
          <a:p>
            <a:r>
              <a:rPr lang="en-GB" dirty="0" smtClean="0"/>
              <a:t>Sperm is washed and injected into womb through a catheter</a:t>
            </a:r>
          </a:p>
          <a:p>
            <a:endParaRPr lang="en-GB" dirty="0"/>
          </a:p>
        </p:txBody>
      </p:sp>
      <p:sp>
        <p:nvSpPr>
          <p:cNvPr id="6" name="TextBox 5"/>
          <p:cNvSpPr txBox="1"/>
          <p:nvPr/>
        </p:nvSpPr>
        <p:spPr>
          <a:xfrm>
            <a:off x="1142976" y="428604"/>
            <a:ext cx="6858048" cy="830997"/>
          </a:xfrm>
          <a:prstGeom prst="rect">
            <a:avLst/>
          </a:prstGeom>
          <a:noFill/>
        </p:spPr>
        <p:txBody>
          <a:bodyPr wrap="square" rtlCol="0">
            <a:spAutoFit/>
          </a:bodyPr>
          <a:lstStyle/>
          <a:p>
            <a:pPr algn="ctr"/>
            <a:r>
              <a:rPr lang="en-GB" sz="4800" b="1" dirty="0" err="1" smtClean="0"/>
              <a:t>IUI</a:t>
            </a:r>
            <a:endParaRPr lang="en-GB" sz="4800"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6" name="TextBox 5"/>
          <p:cNvSpPr txBox="1"/>
          <p:nvPr/>
        </p:nvSpPr>
        <p:spPr>
          <a:xfrm>
            <a:off x="1142976" y="428604"/>
            <a:ext cx="6858048" cy="830997"/>
          </a:xfrm>
          <a:prstGeom prst="rect">
            <a:avLst/>
          </a:prstGeom>
          <a:noFill/>
        </p:spPr>
        <p:txBody>
          <a:bodyPr wrap="square" rtlCol="0">
            <a:spAutoFit/>
          </a:bodyPr>
          <a:lstStyle/>
          <a:p>
            <a:pPr algn="ctr"/>
            <a:r>
              <a:rPr lang="en-GB" sz="4800" b="1" dirty="0" err="1" smtClean="0"/>
              <a:t>IUI</a:t>
            </a:r>
            <a:r>
              <a:rPr lang="en-GB" sz="4800" b="1" dirty="0" smtClean="0"/>
              <a:t> – Step 1 for Women</a:t>
            </a:r>
          </a:p>
        </p:txBody>
      </p:sp>
      <p:sp>
        <p:nvSpPr>
          <p:cNvPr id="7" name="Content Placeholder 6"/>
          <p:cNvSpPr>
            <a:spLocks noGrp="1"/>
          </p:cNvSpPr>
          <p:nvPr>
            <p:ph idx="1"/>
          </p:nvPr>
        </p:nvSpPr>
        <p:spPr>
          <a:xfrm>
            <a:off x="428596" y="1857364"/>
            <a:ext cx="8229600" cy="4525963"/>
          </a:xfrm>
        </p:spPr>
        <p:txBody>
          <a:bodyPr>
            <a:normAutofit/>
          </a:bodyPr>
          <a:lstStyle/>
          <a:p>
            <a:r>
              <a:rPr lang="en-GB" dirty="0" smtClean="0"/>
              <a:t>If you </a:t>
            </a:r>
            <a:r>
              <a:rPr lang="en-GB" b="1" dirty="0" smtClean="0"/>
              <a:t>are not </a:t>
            </a:r>
            <a:r>
              <a:rPr lang="en-GB" dirty="0" smtClean="0"/>
              <a:t>using fertility drugs </a:t>
            </a:r>
            <a:r>
              <a:rPr lang="en-GB" dirty="0" err="1" smtClean="0"/>
              <a:t>IUI</a:t>
            </a:r>
            <a:r>
              <a:rPr lang="en-GB" dirty="0" smtClean="0"/>
              <a:t> is done between day 12 and day 16 of your monthly cycle – with day one being the first day of your period. You are given blood or urine tests to identify when you are about to ovulate. </a:t>
            </a:r>
          </a:p>
          <a:p>
            <a:r>
              <a:rPr lang="en-GB" dirty="0" smtClean="0"/>
              <a:t>Many clinics will provide you with an ovulation predictor kit to detect the hormone surge that signals imminent ovulation.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6" name="TextBox 5"/>
          <p:cNvSpPr txBox="1"/>
          <p:nvPr/>
        </p:nvSpPr>
        <p:spPr>
          <a:xfrm>
            <a:off x="1142976" y="428604"/>
            <a:ext cx="6858048" cy="830997"/>
          </a:xfrm>
          <a:prstGeom prst="rect">
            <a:avLst/>
          </a:prstGeom>
          <a:noFill/>
        </p:spPr>
        <p:txBody>
          <a:bodyPr wrap="square" rtlCol="0">
            <a:spAutoFit/>
          </a:bodyPr>
          <a:lstStyle/>
          <a:p>
            <a:pPr algn="ctr"/>
            <a:r>
              <a:rPr lang="en-GB" sz="4800" b="1" dirty="0" err="1" smtClean="0"/>
              <a:t>IUI</a:t>
            </a:r>
            <a:r>
              <a:rPr lang="en-GB" sz="4800" b="1" dirty="0" smtClean="0"/>
              <a:t> – Step 1 for Women</a:t>
            </a:r>
          </a:p>
        </p:txBody>
      </p:sp>
      <p:sp>
        <p:nvSpPr>
          <p:cNvPr id="7" name="Content Placeholder 6"/>
          <p:cNvSpPr>
            <a:spLocks noGrp="1"/>
          </p:cNvSpPr>
          <p:nvPr>
            <p:ph idx="1"/>
          </p:nvPr>
        </p:nvSpPr>
        <p:spPr>
          <a:xfrm>
            <a:off x="428596" y="1857364"/>
            <a:ext cx="8229600" cy="4525963"/>
          </a:xfrm>
        </p:spPr>
        <p:txBody>
          <a:bodyPr>
            <a:normAutofit/>
          </a:bodyPr>
          <a:lstStyle/>
          <a:p>
            <a:pPr>
              <a:buNone/>
            </a:pPr>
            <a:r>
              <a:rPr lang="en-GB" b="1" dirty="0" smtClean="0"/>
              <a:t>or </a:t>
            </a:r>
            <a:endParaRPr lang="en-GB" dirty="0" smtClean="0"/>
          </a:p>
          <a:p>
            <a:r>
              <a:rPr lang="en-GB" dirty="0" smtClean="0"/>
              <a:t>If you use fertility drugs to stimulate ovulation, vaginal ultrasound scans are used to track the development of your eggs. As soon as an egg is mature, you are given a hormone injection to stimulate its release</a:t>
            </a:r>
          </a:p>
          <a:p>
            <a:pPr>
              <a:buNone/>
            </a:pPr>
            <a:endParaRPr lang="en-GB"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6" name="TextBox 5"/>
          <p:cNvSpPr txBox="1"/>
          <p:nvPr/>
        </p:nvSpPr>
        <p:spPr>
          <a:xfrm>
            <a:off x="1142976" y="428604"/>
            <a:ext cx="6858048" cy="830997"/>
          </a:xfrm>
          <a:prstGeom prst="rect">
            <a:avLst/>
          </a:prstGeom>
          <a:noFill/>
        </p:spPr>
        <p:txBody>
          <a:bodyPr wrap="square" rtlCol="0">
            <a:spAutoFit/>
          </a:bodyPr>
          <a:lstStyle/>
          <a:p>
            <a:pPr algn="ctr"/>
            <a:r>
              <a:rPr lang="en-GB" sz="4800" b="1" dirty="0" err="1" smtClean="0"/>
              <a:t>IUI</a:t>
            </a:r>
            <a:r>
              <a:rPr lang="en-GB" sz="4800" b="1" dirty="0" smtClean="0"/>
              <a:t> – Step 2 for Women</a:t>
            </a:r>
          </a:p>
        </p:txBody>
      </p:sp>
      <p:sp>
        <p:nvSpPr>
          <p:cNvPr id="7" name="Content Placeholder 6"/>
          <p:cNvSpPr>
            <a:spLocks noGrp="1"/>
          </p:cNvSpPr>
          <p:nvPr>
            <p:ph idx="1"/>
          </p:nvPr>
        </p:nvSpPr>
        <p:spPr>
          <a:xfrm>
            <a:off x="428596" y="1857364"/>
            <a:ext cx="8229600" cy="4525963"/>
          </a:xfrm>
        </p:spPr>
        <p:txBody>
          <a:bodyPr>
            <a:normAutofit fontScale="92500" lnSpcReduction="10000"/>
          </a:bodyPr>
          <a:lstStyle/>
          <a:p>
            <a:r>
              <a:rPr lang="en-GB" b="1" dirty="0" smtClean="0"/>
              <a:t> </a:t>
            </a:r>
            <a:r>
              <a:rPr lang="en-GB" dirty="0" smtClean="0"/>
              <a:t>The sperm are inserted 36 to 40 hours later. To do this, the doctor first  inserts a speculum into your vagina (as for a cervical smear test). </a:t>
            </a:r>
          </a:p>
          <a:p>
            <a:r>
              <a:rPr lang="en-GB" dirty="0" smtClean="0"/>
              <a:t>A small catheter is then threaded into your womb via your cervix. The best quality sperm are selected and inserted through the catheter. </a:t>
            </a:r>
          </a:p>
          <a:p>
            <a:r>
              <a:rPr lang="en-GB" dirty="0" smtClean="0"/>
              <a:t>The whole process takes just a few minutes and is usually a painless procedure but some women may experience a temporary, menstrual-like cramping.</a:t>
            </a:r>
          </a:p>
          <a:p>
            <a:pPr>
              <a:buNone/>
            </a:pPr>
            <a:endParaRPr lang="en-GB"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6" name="TextBox 5"/>
          <p:cNvSpPr txBox="1"/>
          <p:nvPr/>
        </p:nvSpPr>
        <p:spPr>
          <a:xfrm>
            <a:off x="1142976" y="428604"/>
            <a:ext cx="6858048" cy="830997"/>
          </a:xfrm>
          <a:prstGeom prst="rect">
            <a:avLst/>
          </a:prstGeom>
          <a:noFill/>
        </p:spPr>
        <p:txBody>
          <a:bodyPr wrap="square" rtlCol="0">
            <a:spAutoFit/>
          </a:bodyPr>
          <a:lstStyle/>
          <a:p>
            <a:pPr algn="ctr"/>
            <a:r>
              <a:rPr lang="en-GB" sz="4800" b="1" dirty="0" err="1" smtClean="0"/>
              <a:t>IUI</a:t>
            </a:r>
            <a:r>
              <a:rPr lang="en-GB" sz="4800" b="1" dirty="0" smtClean="0"/>
              <a:t> – Steps for Men</a:t>
            </a:r>
          </a:p>
        </p:txBody>
      </p:sp>
      <p:sp>
        <p:nvSpPr>
          <p:cNvPr id="5" name="Content Placeholder 4"/>
          <p:cNvSpPr>
            <a:spLocks noGrp="1"/>
          </p:cNvSpPr>
          <p:nvPr>
            <p:ph idx="1"/>
          </p:nvPr>
        </p:nvSpPr>
        <p:spPr/>
        <p:txBody>
          <a:bodyPr/>
          <a:lstStyle/>
          <a:p>
            <a:r>
              <a:rPr lang="en-GB" b="1" dirty="0" smtClean="0"/>
              <a:t>Step 1.</a:t>
            </a:r>
            <a:r>
              <a:rPr lang="en-GB" dirty="0" smtClean="0"/>
              <a:t> </a:t>
            </a:r>
            <a:r>
              <a:rPr lang="en-GB" dirty="0" smtClean="0"/>
              <a:t>Men</a:t>
            </a:r>
            <a:r>
              <a:rPr lang="en-GB" dirty="0" smtClean="0"/>
              <a:t> </a:t>
            </a:r>
            <a:r>
              <a:rPr lang="en-GB" dirty="0" smtClean="0"/>
              <a:t>will be asked to produce a sperm sample on the day the treatment takes place.</a:t>
            </a:r>
          </a:p>
          <a:p>
            <a:r>
              <a:rPr lang="en-GB" b="1" dirty="0" smtClean="0"/>
              <a:t>Step 2. </a:t>
            </a:r>
            <a:r>
              <a:rPr lang="en-GB" dirty="0" smtClean="0"/>
              <a:t>The sperm are washed to remove the fluid surrounding them and the rapidly moving sperm separated out.</a:t>
            </a:r>
          </a:p>
          <a:p>
            <a:r>
              <a:rPr lang="en-GB" b="1" dirty="0" smtClean="0"/>
              <a:t>Step 3. </a:t>
            </a:r>
            <a:r>
              <a:rPr lang="en-GB" dirty="0" smtClean="0"/>
              <a:t>The rapidly moving sperm are placed in a small catheter to be inserted into the womb.</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5400" b="1" dirty="0" err="1" smtClean="0"/>
              <a:t>IVF</a:t>
            </a:r>
            <a:endParaRPr lang="en-GB" sz="5400" b="1" dirty="0"/>
          </a:p>
        </p:txBody>
      </p:sp>
      <p:sp>
        <p:nvSpPr>
          <p:cNvPr id="5" name="Subtitle 4"/>
          <p:cNvSpPr>
            <a:spLocks noGrp="1"/>
          </p:cNvSpPr>
          <p:nvPr>
            <p:ph type="subTitle" idx="1"/>
          </p:nvPr>
        </p:nvSpPr>
        <p:spPr/>
        <p:txBody>
          <a:bodyPr/>
          <a:lstStyle/>
          <a:p>
            <a:r>
              <a:rPr lang="en-US" sz="4800" b="1" dirty="0" smtClean="0"/>
              <a:t>in vitro</a:t>
            </a:r>
            <a:r>
              <a:rPr lang="en-GB" sz="4800" b="1" dirty="0" smtClean="0"/>
              <a:t> fertilisation</a:t>
            </a:r>
            <a:endParaRPr lang="en-GB" sz="4800" dirty="0"/>
          </a:p>
        </p:txBody>
      </p:sp>
      <p:pic>
        <p:nvPicPr>
          <p:cNvPr id="6" name="Picture 5" descr="FMT Emblem 1.jpg"/>
          <p:cNvPicPr>
            <a:picLocks noChangeAspect="1"/>
          </p:cNvPicPr>
          <p:nvPr/>
        </p:nvPicPr>
        <p:blipFill>
          <a:blip r:embed="rId2" cstate="print"/>
          <a:stretch>
            <a:fillRect/>
          </a:stretch>
        </p:blipFill>
        <p:spPr>
          <a:xfrm>
            <a:off x="285720" y="0"/>
            <a:ext cx="1115835" cy="1412418"/>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5" name="Content Placeholder 4"/>
          <p:cNvSpPr>
            <a:spLocks noGrp="1"/>
          </p:cNvSpPr>
          <p:nvPr>
            <p:ph idx="1"/>
          </p:nvPr>
        </p:nvSpPr>
        <p:spPr>
          <a:xfrm>
            <a:off x="457200" y="2071678"/>
            <a:ext cx="8229600" cy="4054485"/>
          </a:xfrm>
        </p:spPr>
        <p:txBody>
          <a:bodyPr>
            <a:normAutofit lnSpcReduction="10000"/>
          </a:bodyPr>
          <a:lstStyle/>
          <a:p>
            <a:r>
              <a:rPr lang="en-GB" b="1" dirty="0" smtClean="0"/>
              <a:t>Natural cycle</a:t>
            </a:r>
            <a:r>
              <a:rPr lang="en-GB" dirty="0" smtClean="0"/>
              <a:t> </a:t>
            </a:r>
            <a:r>
              <a:rPr lang="en-GB" dirty="0" err="1" smtClean="0"/>
              <a:t>IVF</a:t>
            </a:r>
            <a:r>
              <a:rPr lang="en-GB" dirty="0" smtClean="0"/>
              <a:t> involves collecting and fertilising the one egg that you release during your normal monthly cycle. No fertility drugs are used in this treatment.</a:t>
            </a:r>
          </a:p>
          <a:p>
            <a:r>
              <a:rPr lang="en-GB" dirty="0" smtClean="0"/>
              <a:t>With </a:t>
            </a:r>
            <a:r>
              <a:rPr lang="en-GB" b="1" dirty="0" smtClean="0"/>
              <a:t>mild stimulation</a:t>
            </a:r>
            <a:r>
              <a:rPr lang="en-GB" dirty="0" smtClean="0"/>
              <a:t> </a:t>
            </a:r>
            <a:r>
              <a:rPr lang="en-GB" dirty="0" err="1" smtClean="0"/>
              <a:t>IVF</a:t>
            </a:r>
            <a:r>
              <a:rPr lang="en-GB" dirty="0" smtClean="0"/>
              <a:t>, the woman is either given a lower dose of fertility drugs or is given them over a shorter period than with conventional </a:t>
            </a:r>
            <a:r>
              <a:rPr lang="en-GB" dirty="0" err="1" smtClean="0"/>
              <a:t>IVF</a:t>
            </a:r>
            <a:r>
              <a:rPr lang="en-GB" dirty="0" smtClean="0"/>
              <a:t>.</a:t>
            </a:r>
            <a:endParaRPr lang="en-GB" dirty="0"/>
          </a:p>
        </p:txBody>
      </p:sp>
      <p:sp>
        <p:nvSpPr>
          <p:cNvPr id="6" name="TextBox 5"/>
          <p:cNvSpPr txBox="1"/>
          <p:nvPr/>
        </p:nvSpPr>
        <p:spPr>
          <a:xfrm>
            <a:off x="1142976" y="428604"/>
            <a:ext cx="6858048" cy="830997"/>
          </a:xfrm>
          <a:prstGeom prst="rect">
            <a:avLst/>
          </a:prstGeom>
          <a:noFill/>
        </p:spPr>
        <p:txBody>
          <a:bodyPr wrap="square" rtlCol="0">
            <a:spAutoFit/>
          </a:bodyPr>
          <a:lstStyle/>
          <a:p>
            <a:pPr algn="ctr"/>
            <a:r>
              <a:rPr lang="en-GB" sz="4800" b="1" dirty="0" err="1" smtClean="0"/>
              <a:t>IVF</a:t>
            </a:r>
            <a:r>
              <a:rPr lang="en-US" sz="4800" b="1" dirty="0" smtClean="0"/>
              <a:t> Options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smtClean="0"/>
              <a:t>IVF</a:t>
            </a:r>
            <a:r>
              <a:rPr lang="en-GB" b="1" dirty="0" smtClean="0"/>
              <a:t> Options</a:t>
            </a:r>
            <a:endParaRPr lang="en-GB" b="1" dirty="0"/>
          </a:p>
        </p:txBody>
      </p:sp>
      <p:sp>
        <p:nvSpPr>
          <p:cNvPr id="3" name="Content Placeholder 2"/>
          <p:cNvSpPr>
            <a:spLocks noGrp="1"/>
          </p:cNvSpPr>
          <p:nvPr>
            <p:ph idx="1"/>
          </p:nvPr>
        </p:nvSpPr>
        <p:spPr/>
        <p:txBody>
          <a:bodyPr>
            <a:normAutofit fontScale="92500"/>
          </a:bodyPr>
          <a:lstStyle/>
          <a:p>
            <a:r>
              <a:rPr lang="en-GB" b="1" dirty="0" smtClean="0"/>
              <a:t>In vitro maturation</a:t>
            </a:r>
            <a:r>
              <a:rPr lang="en-GB" dirty="0" smtClean="0"/>
              <a:t>. In the </a:t>
            </a:r>
            <a:r>
              <a:rPr lang="en-GB" dirty="0" err="1" smtClean="0"/>
              <a:t>IVM</a:t>
            </a:r>
            <a:r>
              <a:rPr lang="en-GB" dirty="0" smtClean="0"/>
              <a:t> process, eggs are removed from the ovaries and are collected when they are still immature. They are then matured in the laboratory before being fertilised.</a:t>
            </a:r>
            <a:r>
              <a:rPr lang="en-GB" dirty="0" smtClean="0">
                <a:hlinkClick r:id="rId2"/>
              </a:rPr>
              <a:t> </a:t>
            </a:r>
          </a:p>
          <a:p>
            <a:r>
              <a:rPr lang="en-GB" b="1" dirty="0" smtClean="0"/>
              <a:t>Embryo transfer</a:t>
            </a:r>
            <a:r>
              <a:rPr lang="en-GB" dirty="0" smtClean="0"/>
              <a:t> takes place after eggs have been collected and fertilised in the laboratory. Depending on your situation between one and three of the best quality embryos are selected and then transferred to the woman’s womb</a:t>
            </a:r>
            <a:endParaRPr lang="en-GB" dirty="0"/>
          </a:p>
        </p:txBody>
      </p:sp>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sp>
        <p:nvSpPr>
          <p:cNvPr id="6" name="Title 5"/>
          <p:cNvSpPr>
            <a:spLocks noGrp="1"/>
          </p:cNvSpPr>
          <p:nvPr>
            <p:ph type="title"/>
          </p:nvPr>
        </p:nvSpPr>
        <p:spPr/>
        <p:txBody>
          <a:bodyPr/>
          <a:lstStyle/>
          <a:p>
            <a:endParaRPr lang="en-GB"/>
          </a:p>
        </p:txBody>
      </p:sp>
      <p:sp>
        <p:nvSpPr>
          <p:cNvPr id="7" name="TextBox 6"/>
          <p:cNvSpPr txBox="1"/>
          <p:nvPr/>
        </p:nvSpPr>
        <p:spPr>
          <a:xfrm>
            <a:off x="500034" y="2214554"/>
            <a:ext cx="8143932" cy="2554545"/>
          </a:xfrm>
          <a:prstGeom prst="rect">
            <a:avLst/>
          </a:prstGeom>
          <a:noFill/>
        </p:spPr>
        <p:txBody>
          <a:bodyPr wrap="square" rtlCol="0">
            <a:spAutoFit/>
          </a:bodyPr>
          <a:lstStyle/>
          <a:p>
            <a:pPr algn="ctr"/>
            <a:r>
              <a:rPr lang="en-GB" sz="6000" b="1" dirty="0" smtClean="0"/>
              <a:t>Types of ART</a:t>
            </a:r>
          </a:p>
          <a:p>
            <a:pPr algn="ctr"/>
            <a:endParaRPr lang="en-GB" sz="6000" b="1" dirty="0" smtClean="0"/>
          </a:p>
          <a:p>
            <a:pPr algn="ctr"/>
            <a:r>
              <a:rPr lang="en-GB" sz="4000" b="1" dirty="0" smtClean="0"/>
              <a:t>(Assisted Reproduction Techniques)</a:t>
            </a:r>
            <a:endParaRPr lang="en-GB" sz="40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smtClean="0"/>
              <a:t>IVF</a:t>
            </a:r>
            <a:r>
              <a:rPr lang="en-GB" b="1" dirty="0" smtClean="0"/>
              <a:t> Options</a:t>
            </a:r>
            <a:endParaRPr lang="en-GB" b="1" dirty="0"/>
          </a:p>
        </p:txBody>
      </p:sp>
      <p:sp>
        <p:nvSpPr>
          <p:cNvPr id="3" name="Content Placeholder 2"/>
          <p:cNvSpPr>
            <a:spLocks noGrp="1"/>
          </p:cNvSpPr>
          <p:nvPr>
            <p:ph idx="1"/>
          </p:nvPr>
        </p:nvSpPr>
        <p:spPr/>
        <p:txBody>
          <a:bodyPr>
            <a:normAutofit lnSpcReduction="10000"/>
          </a:bodyPr>
          <a:lstStyle/>
          <a:p>
            <a:r>
              <a:rPr lang="en-GB" dirty="0" smtClean="0"/>
              <a:t>With </a:t>
            </a:r>
            <a:r>
              <a:rPr lang="en-GB" b="1" dirty="0" err="1" smtClean="0"/>
              <a:t>blastocyst</a:t>
            </a:r>
            <a:r>
              <a:rPr lang="en-GB" b="1" dirty="0" smtClean="0"/>
              <a:t> transfer</a:t>
            </a:r>
            <a:r>
              <a:rPr lang="en-GB" dirty="0" smtClean="0"/>
              <a:t>, embryos are cultured in the laboratory incubator to the </a:t>
            </a:r>
            <a:r>
              <a:rPr lang="en-GB" dirty="0" err="1" smtClean="0"/>
              <a:t>blastocyst</a:t>
            </a:r>
            <a:r>
              <a:rPr lang="en-GB" dirty="0" smtClean="0"/>
              <a:t> stage before they are transferred to the womb.</a:t>
            </a:r>
          </a:p>
          <a:p>
            <a:r>
              <a:rPr lang="en-GB" b="1" dirty="0" smtClean="0"/>
              <a:t>Assisted Hatching - </a:t>
            </a:r>
            <a:r>
              <a:rPr lang="en-GB" dirty="0" smtClean="0"/>
              <a:t>It has been suggested that making a hole in or thinning this outer layer may help embryos to ‘hatch’, increasing the chances of the woman becoming pregnant in some cases. </a:t>
            </a:r>
            <a:endParaRPr lang="en-GB" dirty="0"/>
          </a:p>
        </p:txBody>
      </p:sp>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8" name="Title 7"/>
          <p:cNvSpPr>
            <a:spLocks noGrp="1"/>
          </p:cNvSpPr>
          <p:nvPr>
            <p:ph type="title"/>
          </p:nvPr>
        </p:nvSpPr>
        <p:spPr/>
        <p:txBody>
          <a:bodyPr/>
          <a:lstStyle/>
          <a:p>
            <a:r>
              <a:rPr lang="en-GB" b="1" dirty="0" err="1" smtClean="0"/>
              <a:t>IVF</a:t>
            </a:r>
            <a:r>
              <a:rPr lang="en-GB" b="1" dirty="0" smtClean="0"/>
              <a:t> – Overview of Process</a:t>
            </a:r>
            <a:endParaRPr lang="en-GB" b="1" dirty="0"/>
          </a:p>
        </p:txBody>
      </p:sp>
      <p:sp>
        <p:nvSpPr>
          <p:cNvPr id="5" name="Rectangle 4"/>
          <p:cNvSpPr/>
          <p:nvPr/>
        </p:nvSpPr>
        <p:spPr>
          <a:xfrm>
            <a:off x="500034" y="1785926"/>
            <a:ext cx="8215370" cy="6647974"/>
          </a:xfrm>
          <a:prstGeom prst="rect">
            <a:avLst/>
          </a:prstGeom>
        </p:spPr>
        <p:txBody>
          <a:bodyPr wrap="square">
            <a:spAutoFit/>
          </a:bodyPr>
          <a:lstStyle/>
          <a:p>
            <a:pPr>
              <a:buFont typeface="Arial" pitchFamily="34" charset="0"/>
              <a:buChar char="•"/>
            </a:pPr>
            <a:r>
              <a:rPr lang="en-GB" sz="4000" dirty="0" smtClean="0"/>
              <a:t>Suppressing the natural monthly hormone cycle</a:t>
            </a:r>
          </a:p>
          <a:p>
            <a:pPr>
              <a:buFont typeface="Arial" pitchFamily="34" charset="0"/>
              <a:buChar char="•"/>
            </a:pPr>
            <a:r>
              <a:rPr lang="en-GB" sz="4000" dirty="0" smtClean="0"/>
              <a:t>Boosting the egg supply</a:t>
            </a:r>
          </a:p>
          <a:p>
            <a:pPr>
              <a:buFont typeface="Arial" pitchFamily="34" charset="0"/>
              <a:buChar char="•"/>
            </a:pPr>
            <a:r>
              <a:rPr lang="en-GB" sz="4000" dirty="0" smtClean="0"/>
              <a:t>Checking on progress</a:t>
            </a:r>
          </a:p>
          <a:p>
            <a:pPr>
              <a:buFont typeface="Arial" pitchFamily="34" charset="0"/>
              <a:buChar char="•"/>
            </a:pPr>
            <a:r>
              <a:rPr lang="en-GB" sz="4000" dirty="0" smtClean="0"/>
              <a:t>Collecting the eggs</a:t>
            </a:r>
          </a:p>
          <a:p>
            <a:pPr>
              <a:buFont typeface="Arial" pitchFamily="34" charset="0"/>
              <a:buChar char="•"/>
            </a:pPr>
            <a:r>
              <a:rPr lang="en-GB" sz="4000" dirty="0" smtClean="0"/>
              <a:t>Fertilising the eggs</a:t>
            </a:r>
          </a:p>
          <a:p>
            <a:pPr>
              <a:buFont typeface="Arial" pitchFamily="34" charset="0"/>
              <a:buChar char="•"/>
            </a:pPr>
            <a:r>
              <a:rPr lang="en-GB" sz="4000" dirty="0" smtClean="0"/>
              <a:t>Embryo transfer</a:t>
            </a:r>
          </a:p>
          <a:p>
            <a:endParaRPr lang="en-GB" sz="3200" b="1" dirty="0" smtClean="0"/>
          </a:p>
          <a:p>
            <a:endParaRPr lang="en-GB" sz="3200" b="1" dirty="0" smtClean="0"/>
          </a:p>
          <a:p>
            <a:endParaRPr lang="en-GB" sz="3200" b="1" dirty="0" smtClean="0"/>
          </a:p>
          <a:p>
            <a:endParaRPr lang="en-GB" sz="3200" b="1" dirty="0" smtClean="0"/>
          </a:p>
          <a:p>
            <a:endParaRPr lang="en-GB"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pic>
        <p:nvPicPr>
          <p:cNvPr id="8" name="Content Placeholder 7" descr="IVF diag.jpg"/>
          <p:cNvPicPr>
            <a:picLocks noGrp="1" noChangeAspect="1"/>
          </p:cNvPicPr>
          <p:nvPr>
            <p:ph idx="1"/>
          </p:nvPr>
        </p:nvPicPr>
        <p:blipFill>
          <a:blip r:embed="rId3"/>
          <a:stretch>
            <a:fillRect/>
          </a:stretch>
        </p:blipFill>
        <p:spPr>
          <a:xfrm>
            <a:off x="1571604" y="0"/>
            <a:ext cx="7072362" cy="6131737"/>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8" name="Title 7"/>
          <p:cNvSpPr>
            <a:spLocks noGrp="1"/>
          </p:cNvSpPr>
          <p:nvPr>
            <p:ph type="title"/>
          </p:nvPr>
        </p:nvSpPr>
        <p:spPr/>
        <p:txBody>
          <a:bodyPr/>
          <a:lstStyle/>
          <a:p>
            <a:r>
              <a:rPr lang="en-GB" b="1" dirty="0" err="1" smtClean="0"/>
              <a:t>IVF</a:t>
            </a:r>
            <a:r>
              <a:rPr lang="en-GB" b="1" dirty="0" smtClean="0"/>
              <a:t> – step 1</a:t>
            </a:r>
            <a:endParaRPr lang="en-GB" b="1" dirty="0"/>
          </a:p>
        </p:txBody>
      </p:sp>
      <p:sp>
        <p:nvSpPr>
          <p:cNvPr id="5" name="Rectangle 4"/>
          <p:cNvSpPr/>
          <p:nvPr/>
        </p:nvSpPr>
        <p:spPr>
          <a:xfrm>
            <a:off x="500034" y="1785926"/>
            <a:ext cx="8215370" cy="4493538"/>
          </a:xfrm>
          <a:prstGeom prst="rect">
            <a:avLst/>
          </a:prstGeom>
        </p:spPr>
        <p:txBody>
          <a:bodyPr wrap="square">
            <a:spAutoFit/>
          </a:bodyPr>
          <a:lstStyle/>
          <a:p>
            <a:r>
              <a:rPr lang="en-GB" sz="3200" b="1" dirty="0" smtClean="0"/>
              <a:t>Suppressing the natural monthly hormone cycle</a:t>
            </a:r>
          </a:p>
          <a:p>
            <a:r>
              <a:rPr lang="en-GB" sz="2800" dirty="0" smtClean="0"/>
              <a:t>As a first step of the </a:t>
            </a:r>
            <a:r>
              <a:rPr lang="en-GB" sz="2800" dirty="0" err="1" smtClean="0"/>
              <a:t>IVF</a:t>
            </a:r>
            <a:r>
              <a:rPr lang="en-GB" sz="2800" dirty="0" smtClean="0"/>
              <a:t> process you may be given a drug to suppress your natural cycle.</a:t>
            </a:r>
          </a:p>
          <a:p>
            <a:r>
              <a:rPr lang="en-GB" sz="2800" dirty="0" smtClean="0"/>
              <a:t>Treatment is given either as a daily injection (which is normally self-administered unless you are not able to do this yourself) or a nasal spray. This continues for about two weeks.</a:t>
            </a:r>
            <a:r>
              <a:rPr lang="en-GB" sz="3200" dirty="0" smtClean="0"/>
              <a:t> </a:t>
            </a:r>
          </a:p>
          <a:p>
            <a:r>
              <a:rPr lang="en-GB" sz="3200" b="1" dirty="0" err="1" smtClean="0"/>
              <a:t>GnRH</a:t>
            </a:r>
            <a:r>
              <a:rPr lang="en-GB" sz="3200" b="1" dirty="0" smtClean="0"/>
              <a:t> is suppressed</a:t>
            </a:r>
          </a:p>
          <a:p>
            <a:r>
              <a:rPr lang="en-GB" dirty="0" smtClean="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8" name="Title 7"/>
          <p:cNvSpPr>
            <a:spLocks noGrp="1"/>
          </p:cNvSpPr>
          <p:nvPr>
            <p:ph type="title"/>
          </p:nvPr>
        </p:nvSpPr>
        <p:spPr/>
        <p:txBody>
          <a:bodyPr/>
          <a:lstStyle/>
          <a:p>
            <a:r>
              <a:rPr lang="en-GB" b="1" dirty="0" err="1" smtClean="0"/>
              <a:t>IVF</a:t>
            </a:r>
            <a:r>
              <a:rPr lang="en-GB" b="1" dirty="0" smtClean="0"/>
              <a:t> – step 2</a:t>
            </a:r>
            <a:endParaRPr lang="en-GB" b="1" dirty="0"/>
          </a:p>
        </p:txBody>
      </p:sp>
      <p:sp>
        <p:nvSpPr>
          <p:cNvPr id="5" name="Rectangle 4"/>
          <p:cNvSpPr/>
          <p:nvPr/>
        </p:nvSpPr>
        <p:spPr>
          <a:xfrm>
            <a:off x="500034" y="1785926"/>
            <a:ext cx="8215370" cy="861774"/>
          </a:xfrm>
          <a:prstGeom prst="rect">
            <a:avLst/>
          </a:prstGeom>
        </p:spPr>
        <p:txBody>
          <a:bodyPr wrap="square">
            <a:spAutoFit/>
          </a:bodyPr>
          <a:lstStyle/>
          <a:p>
            <a:r>
              <a:rPr lang="en-GB" sz="3200" dirty="0" smtClean="0"/>
              <a:t>. </a:t>
            </a:r>
          </a:p>
          <a:p>
            <a:r>
              <a:rPr lang="en-GB" dirty="0" smtClean="0"/>
              <a:t> </a:t>
            </a:r>
          </a:p>
        </p:txBody>
      </p:sp>
      <p:sp>
        <p:nvSpPr>
          <p:cNvPr id="6" name="Rectangle 5"/>
          <p:cNvSpPr/>
          <p:nvPr/>
        </p:nvSpPr>
        <p:spPr>
          <a:xfrm>
            <a:off x="571472" y="1785926"/>
            <a:ext cx="8072494" cy="4031873"/>
          </a:xfrm>
          <a:prstGeom prst="rect">
            <a:avLst/>
          </a:prstGeom>
        </p:spPr>
        <p:txBody>
          <a:bodyPr wrap="square">
            <a:spAutoFit/>
          </a:bodyPr>
          <a:lstStyle/>
          <a:p>
            <a:r>
              <a:rPr lang="en-GB" sz="3200" b="1" dirty="0" smtClean="0"/>
              <a:t>Boosting the egg supply</a:t>
            </a:r>
          </a:p>
          <a:p>
            <a:r>
              <a:rPr lang="en-GB" sz="2800" dirty="0" smtClean="0"/>
              <a:t>After the natural cycle is suppressed you are given a fertility hormone called </a:t>
            </a:r>
            <a:r>
              <a:rPr lang="en-GB" sz="2800" dirty="0" err="1" smtClean="0"/>
              <a:t>FSH</a:t>
            </a:r>
            <a:r>
              <a:rPr lang="en-GB" sz="2800" dirty="0" smtClean="0"/>
              <a:t> (or Follicle Stimulating Hormone). This is usually taken as a daily injection for around 12 days.</a:t>
            </a:r>
          </a:p>
          <a:p>
            <a:r>
              <a:rPr lang="en-GB" sz="2800" dirty="0" smtClean="0"/>
              <a:t>This hormone will increase the number of eggs you produce - meaning that more eggs can be fertilised. With more fertilised eggs, the clinic has a greater choice of embryos to use in your treatment</a:t>
            </a:r>
            <a:endParaRPr lang="en-GB"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8" name="Title 7"/>
          <p:cNvSpPr>
            <a:spLocks noGrp="1"/>
          </p:cNvSpPr>
          <p:nvPr>
            <p:ph type="title"/>
          </p:nvPr>
        </p:nvSpPr>
        <p:spPr/>
        <p:txBody>
          <a:bodyPr/>
          <a:lstStyle/>
          <a:p>
            <a:r>
              <a:rPr lang="en-GB" b="1" dirty="0" err="1" smtClean="0"/>
              <a:t>IVF</a:t>
            </a:r>
            <a:r>
              <a:rPr lang="en-GB" b="1" dirty="0" smtClean="0"/>
              <a:t> – step 3</a:t>
            </a:r>
            <a:endParaRPr lang="en-GB" b="1" dirty="0"/>
          </a:p>
        </p:txBody>
      </p:sp>
      <p:sp>
        <p:nvSpPr>
          <p:cNvPr id="5" name="Rectangle 4"/>
          <p:cNvSpPr/>
          <p:nvPr/>
        </p:nvSpPr>
        <p:spPr>
          <a:xfrm>
            <a:off x="500034" y="1785926"/>
            <a:ext cx="8215370" cy="861774"/>
          </a:xfrm>
          <a:prstGeom prst="rect">
            <a:avLst/>
          </a:prstGeom>
        </p:spPr>
        <p:txBody>
          <a:bodyPr wrap="square">
            <a:spAutoFit/>
          </a:bodyPr>
          <a:lstStyle/>
          <a:p>
            <a:endParaRPr lang="en-GB" sz="3200" dirty="0" smtClean="0"/>
          </a:p>
          <a:p>
            <a:r>
              <a:rPr lang="en-GB" dirty="0" smtClean="0"/>
              <a:t> </a:t>
            </a:r>
          </a:p>
        </p:txBody>
      </p:sp>
      <p:sp>
        <p:nvSpPr>
          <p:cNvPr id="6" name="Rectangle 5"/>
          <p:cNvSpPr/>
          <p:nvPr/>
        </p:nvSpPr>
        <p:spPr>
          <a:xfrm>
            <a:off x="571472" y="2000240"/>
            <a:ext cx="8001056" cy="3170099"/>
          </a:xfrm>
          <a:prstGeom prst="rect">
            <a:avLst/>
          </a:prstGeom>
        </p:spPr>
        <p:txBody>
          <a:bodyPr wrap="square">
            <a:spAutoFit/>
          </a:bodyPr>
          <a:lstStyle/>
          <a:p>
            <a:r>
              <a:rPr lang="en-GB" sz="3200" b="1" dirty="0" smtClean="0"/>
              <a:t>Checking on progress</a:t>
            </a:r>
          </a:p>
          <a:p>
            <a:r>
              <a:rPr lang="en-GB" sz="2800" dirty="0" smtClean="0"/>
              <a:t>Throughout the drug treatment, the clinic will monitor your progress. This is done by vaginal ultrasound scans and, possibly, blood tests.</a:t>
            </a:r>
          </a:p>
          <a:p>
            <a:r>
              <a:rPr lang="en-GB" sz="2800" dirty="0" smtClean="0"/>
              <a:t>34–38 hours before your eggs are due to be collected you have a hormone injection to help your eggs mature.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8" name="Title 7"/>
          <p:cNvSpPr>
            <a:spLocks noGrp="1"/>
          </p:cNvSpPr>
          <p:nvPr>
            <p:ph type="title"/>
          </p:nvPr>
        </p:nvSpPr>
        <p:spPr/>
        <p:txBody>
          <a:bodyPr/>
          <a:lstStyle/>
          <a:p>
            <a:r>
              <a:rPr lang="en-GB" b="1" dirty="0" err="1" smtClean="0"/>
              <a:t>IVF</a:t>
            </a:r>
            <a:r>
              <a:rPr lang="en-GB" b="1" dirty="0" smtClean="0"/>
              <a:t> – step 4</a:t>
            </a:r>
            <a:endParaRPr lang="en-GB" b="1" dirty="0"/>
          </a:p>
        </p:txBody>
      </p:sp>
      <p:sp>
        <p:nvSpPr>
          <p:cNvPr id="6" name="Rectangle 5"/>
          <p:cNvSpPr/>
          <p:nvPr/>
        </p:nvSpPr>
        <p:spPr>
          <a:xfrm>
            <a:off x="785786" y="1785926"/>
            <a:ext cx="7643866" cy="4031873"/>
          </a:xfrm>
          <a:prstGeom prst="rect">
            <a:avLst/>
          </a:prstGeom>
        </p:spPr>
        <p:txBody>
          <a:bodyPr wrap="square">
            <a:spAutoFit/>
          </a:bodyPr>
          <a:lstStyle/>
          <a:p>
            <a:r>
              <a:rPr lang="en-GB" sz="3200" b="1" dirty="0" smtClean="0"/>
              <a:t>Collecting the eggs</a:t>
            </a:r>
          </a:p>
          <a:p>
            <a:r>
              <a:rPr lang="en-GB" sz="2800" dirty="0" smtClean="0"/>
              <a:t>In the </a:t>
            </a:r>
            <a:r>
              <a:rPr lang="en-GB" sz="2800" dirty="0" err="1" smtClean="0"/>
              <a:t>IVF</a:t>
            </a:r>
            <a:r>
              <a:rPr lang="en-GB" sz="2800" dirty="0" smtClean="0"/>
              <a:t> process eggs are usually collected by ultrasound guidance under sedation. This involves a needle being inserted into the scanning probe and into each ovary.</a:t>
            </a:r>
          </a:p>
          <a:p>
            <a:endParaRPr lang="en-GB" sz="2800" dirty="0" smtClean="0"/>
          </a:p>
          <a:p>
            <a:r>
              <a:rPr lang="en-GB" sz="2800" dirty="0" smtClean="0"/>
              <a:t>The eggs are, in turn, collected through the needle.</a:t>
            </a:r>
          </a:p>
          <a:p>
            <a:r>
              <a:rPr lang="en-GB" sz="2800" dirty="0" smtClean="0"/>
              <a:t>Cramping and a small amount of vaginal bleeding can occur after the procedure</a:t>
            </a:r>
            <a:endParaRPr lang="en-GB"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8" name="Title 7"/>
          <p:cNvSpPr>
            <a:spLocks noGrp="1"/>
          </p:cNvSpPr>
          <p:nvPr>
            <p:ph type="title"/>
          </p:nvPr>
        </p:nvSpPr>
        <p:spPr/>
        <p:txBody>
          <a:bodyPr/>
          <a:lstStyle/>
          <a:p>
            <a:r>
              <a:rPr lang="en-GB" b="1" dirty="0" err="1" smtClean="0"/>
              <a:t>IVF</a:t>
            </a:r>
            <a:r>
              <a:rPr lang="en-GB" b="1" dirty="0" smtClean="0"/>
              <a:t> – step 5</a:t>
            </a:r>
            <a:endParaRPr lang="en-GB" b="1" dirty="0"/>
          </a:p>
        </p:txBody>
      </p:sp>
      <p:sp>
        <p:nvSpPr>
          <p:cNvPr id="6" name="Rectangle 5"/>
          <p:cNvSpPr/>
          <p:nvPr/>
        </p:nvSpPr>
        <p:spPr>
          <a:xfrm>
            <a:off x="571472" y="1443841"/>
            <a:ext cx="7786742" cy="4647426"/>
          </a:xfrm>
          <a:prstGeom prst="rect">
            <a:avLst/>
          </a:prstGeom>
        </p:spPr>
        <p:txBody>
          <a:bodyPr wrap="square">
            <a:spAutoFit/>
          </a:bodyPr>
          <a:lstStyle/>
          <a:p>
            <a:r>
              <a:rPr lang="en-GB" sz="3200" b="1" dirty="0" smtClean="0"/>
              <a:t>Fertilising the eggs</a:t>
            </a:r>
          </a:p>
          <a:p>
            <a:r>
              <a:rPr lang="en-GB" sz="2400" dirty="0" smtClean="0"/>
              <a:t>Your eggs are mixed with your partner’s or the donor’s sperm and cultured in the laboratory for 16–20 hours. They are then checked to see if any have fertilised.</a:t>
            </a:r>
          </a:p>
          <a:p>
            <a:r>
              <a:rPr lang="en-GB" sz="2400" dirty="0" smtClean="0"/>
              <a:t>Those that have been fertilised (now called embryos) are grown in the laboratory incubator for another one - two days before being checked again. The best one or two embryos will then be chosen for transfer. </a:t>
            </a:r>
          </a:p>
          <a:p>
            <a:endParaRPr lang="en-GB" sz="2400" dirty="0" smtClean="0"/>
          </a:p>
          <a:p>
            <a:r>
              <a:rPr lang="en-GB" sz="2400" dirty="0" smtClean="0"/>
              <a:t>After egg collection, you are given </a:t>
            </a:r>
            <a:r>
              <a:rPr lang="en-GB" sz="2400" b="1" dirty="0" smtClean="0"/>
              <a:t>Progesterone</a:t>
            </a:r>
            <a:r>
              <a:rPr lang="en-GB" sz="2400" dirty="0" smtClean="0"/>
              <a:t> to help prepare the lining of the womb for embryo transfer. This is given as </a:t>
            </a:r>
            <a:r>
              <a:rPr lang="en-GB" sz="2400" dirty="0" err="1" smtClean="0"/>
              <a:t>pessaries</a:t>
            </a:r>
            <a:r>
              <a:rPr lang="en-GB" sz="2400" dirty="0" smtClean="0"/>
              <a:t>, injection or gel.</a:t>
            </a:r>
            <a:endParaRPr lang="en-GB"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8" name="Title 7"/>
          <p:cNvSpPr>
            <a:spLocks noGrp="1"/>
          </p:cNvSpPr>
          <p:nvPr>
            <p:ph type="title"/>
          </p:nvPr>
        </p:nvSpPr>
        <p:spPr/>
        <p:txBody>
          <a:bodyPr/>
          <a:lstStyle/>
          <a:p>
            <a:r>
              <a:rPr lang="en-GB" b="1" dirty="0" err="1" smtClean="0"/>
              <a:t>IVF</a:t>
            </a:r>
            <a:r>
              <a:rPr lang="en-GB" b="1" dirty="0" smtClean="0"/>
              <a:t> – step 6</a:t>
            </a:r>
            <a:endParaRPr lang="en-GB" b="1" dirty="0"/>
          </a:p>
        </p:txBody>
      </p:sp>
      <p:sp>
        <p:nvSpPr>
          <p:cNvPr id="5" name="Rectangle 4"/>
          <p:cNvSpPr/>
          <p:nvPr/>
        </p:nvSpPr>
        <p:spPr>
          <a:xfrm>
            <a:off x="714348" y="1857364"/>
            <a:ext cx="7929618" cy="4462760"/>
          </a:xfrm>
          <a:prstGeom prst="rect">
            <a:avLst/>
          </a:prstGeom>
        </p:spPr>
        <p:txBody>
          <a:bodyPr wrap="square">
            <a:spAutoFit/>
          </a:bodyPr>
          <a:lstStyle/>
          <a:p>
            <a:r>
              <a:rPr lang="en-GB" sz="3200" b="1" dirty="0" smtClean="0"/>
              <a:t>Embryo transfer</a:t>
            </a:r>
          </a:p>
          <a:p>
            <a:r>
              <a:rPr lang="en-GB" sz="2800" dirty="0" smtClean="0"/>
              <a:t>For women under the age of 40, one or two embryos can be transferred. If you are 40, or over, a maximum of three can be used.</a:t>
            </a:r>
          </a:p>
          <a:p>
            <a:endParaRPr lang="en-GB" sz="2800" dirty="0" smtClean="0"/>
          </a:p>
          <a:p>
            <a:r>
              <a:rPr lang="en-GB" sz="2800" dirty="0" smtClean="0"/>
              <a:t>The number of embryos is restricted because of the risks associated with multiple births. </a:t>
            </a:r>
          </a:p>
          <a:p>
            <a:endParaRPr lang="en-GB" sz="2800" dirty="0" smtClean="0"/>
          </a:p>
          <a:p>
            <a:r>
              <a:rPr lang="en-GB" sz="2800" dirty="0" smtClean="0"/>
              <a:t>Remaining embryos may be frozen for future </a:t>
            </a:r>
            <a:r>
              <a:rPr lang="en-GB" sz="2800" dirty="0" err="1" smtClean="0"/>
              <a:t>IVF</a:t>
            </a:r>
            <a:r>
              <a:rPr lang="en-GB" sz="2800" dirty="0" smtClean="0"/>
              <a:t> attempts, if they are suitable</a:t>
            </a:r>
            <a:endParaRPr lang="en-GB"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8" name="Title 7"/>
          <p:cNvSpPr>
            <a:spLocks noGrp="1"/>
          </p:cNvSpPr>
          <p:nvPr>
            <p:ph type="title"/>
          </p:nvPr>
        </p:nvSpPr>
        <p:spPr/>
        <p:txBody>
          <a:bodyPr/>
          <a:lstStyle/>
          <a:p>
            <a:r>
              <a:rPr lang="en-GB" b="1" dirty="0" err="1" smtClean="0"/>
              <a:t>IVF</a:t>
            </a:r>
            <a:r>
              <a:rPr lang="en-GB" b="1" dirty="0" smtClean="0"/>
              <a:t> – Men</a:t>
            </a:r>
            <a:endParaRPr lang="en-GB" b="1" dirty="0"/>
          </a:p>
        </p:txBody>
      </p:sp>
      <p:sp>
        <p:nvSpPr>
          <p:cNvPr id="7" name="Rectangle 6"/>
          <p:cNvSpPr/>
          <p:nvPr/>
        </p:nvSpPr>
        <p:spPr>
          <a:xfrm>
            <a:off x="714348" y="1859340"/>
            <a:ext cx="7572428" cy="4462760"/>
          </a:xfrm>
          <a:prstGeom prst="rect">
            <a:avLst/>
          </a:prstGeom>
        </p:spPr>
        <p:txBody>
          <a:bodyPr wrap="square">
            <a:spAutoFit/>
          </a:bodyPr>
          <a:lstStyle/>
          <a:p>
            <a:r>
              <a:rPr lang="en-GB" sz="3200" b="1" dirty="0" smtClean="0"/>
              <a:t>Collecting sperm</a:t>
            </a:r>
          </a:p>
          <a:p>
            <a:r>
              <a:rPr lang="en-GB" sz="2800" dirty="0" smtClean="0"/>
              <a:t>Around the time your partner’s eggs are collected, you are asked to produce a fresh sample of sperm. </a:t>
            </a:r>
          </a:p>
          <a:p>
            <a:r>
              <a:rPr lang="en-GB" sz="2800" dirty="0" smtClean="0"/>
              <a:t>This is stored for a short time before the sperm are washed and spun at a high speed. This is so the healthiest and most active sperm can be selected.</a:t>
            </a:r>
          </a:p>
          <a:p>
            <a:endParaRPr lang="en-GB" sz="2800" dirty="0" smtClean="0"/>
          </a:p>
          <a:p>
            <a:r>
              <a:rPr lang="en-GB" sz="2800" dirty="0" smtClean="0"/>
              <a:t>If you are using donated sperm, it is removed from frozen storage, thawed and prepared in the same way</a:t>
            </a:r>
            <a:r>
              <a:rPr lang="en-GB" dirty="0" smtClean="0"/>
              <a:t>.</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ART methods</a:t>
            </a:r>
            <a:endParaRPr lang="en-GB" b="1" dirty="0"/>
          </a:p>
        </p:txBody>
      </p:sp>
      <p:sp>
        <p:nvSpPr>
          <p:cNvPr id="3" name="Content Placeholder 2"/>
          <p:cNvSpPr>
            <a:spLocks noGrp="1"/>
          </p:cNvSpPr>
          <p:nvPr>
            <p:ph idx="1"/>
          </p:nvPr>
        </p:nvSpPr>
        <p:spPr/>
        <p:txBody>
          <a:bodyPr>
            <a:normAutofit fontScale="92500" lnSpcReduction="10000"/>
          </a:bodyPr>
          <a:lstStyle/>
          <a:p>
            <a:r>
              <a:rPr lang="en-US" sz="4000" dirty="0" err="1" smtClean="0"/>
              <a:t>OI</a:t>
            </a:r>
            <a:r>
              <a:rPr lang="en-US" sz="4000" dirty="0" smtClean="0"/>
              <a:t> – Ovarian Induction</a:t>
            </a:r>
          </a:p>
          <a:p>
            <a:r>
              <a:rPr lang="en-US" sz="4000" dirty="0" smtClean="0"/>
              <a:t>COS –Controlled Ovarian Stimulation</a:t>
            </a:r>
          </a:p>
          <a:p>
            <a:r>
              <a:rPr lang="en-US" sz="4000" dirty="0" err="1" smtClean="0"/>
              <a:t>IUI</a:t>
            </a:r>
            <a:r>
              <a:rPr lang="en-US" sz="4000" dirty="0" smtClean="0"/>
              <a:t> – intrauterine insemination </a:t>
            </a:r>
          </a:p>
          <a:p>
            <a:r>
              <a:rPr lang="en-US" sz="4000" dirty="0" err="1" smtClean="0"/>
              <a:t>IVF</a:t>
            </a:r>
            <a:r>
              <a:rPr lang="en-US" sz="4000" dirty="0" smtClean="0"/>
              <a:t> – in vitro</a:t>
            </a:r>
            <a:r>
              <a:rPr lang="en-GB" sz="4000" dirty="0" smtClean="0"/>
              <a:t> fertilisation</a:t>
            </a:r>
          </a:p>
          <a:p>
            <a:r>
              <a:rPr lang="en-US" sz="4000" dirty="0" err="1" smtClean="0"/>
              <a:t>ICSI</a:t>
            </a:r>
            <a:r>
              <a:rPr lang="en-US" sz="4000" dirty="0" smtClean="0"/>
              <a:t> – </a:t>
            </a:r>
            <a:r>
              <a:rPr lang="en-US" sz="4000" dirty="0" err="1" smtClean="0"/>
              <a:t>intracytoplasmic</a:t>
            </a:r>
            <a:r>
              <a:rPr lang="en-US" sz="4000" dirty="0" smtClean="0"/>
              <a:t> sperm injection</a:t>
            </a:r>
          </a:p>
          <a:p>
            <a:r>
              <a:rPr lang="en-US" sz="4000" dirty="0" smtClean="0"/>
              <a:t>Egg Donor or Sperm Donor</a:t>
            </a:r>
          </a:p>
          <a:p>
            <a:r>
              <a:rPr lang="en-US" sz="4000" dirty="0" smtClean="0"/>
              <a:t>Surrogacy</a:t>
            </a:r>
            <a:r>
              <a:rPr lang="en-GB" dirty="0" smtClean="0"/>
              <a:t> </a:t>
            </a:r>
            <a:endParaRPr lang="en-GB" dirty="0"/>
          </a:p>
        </p:txBody>
      </p:sp>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7" name="Title 6"/>
          <p:cNvSpPr>
            <a:spLocks noGrp="1"/>
          </p:cNvSpPr>
          <p:nvPr>
            <p:ph type="ctrTitle"/>
          </p:nvPr>
        </p:nvSpPr>
        <p:spPr/>
        <p:txBody>
          <a:bodyPr>
            <a:normAutofit fontScale="90000"/>
          </a:bodyPr>
          <a:lstStyle/>
          <a:p>
            <a:r>
              <a:rPr lang="en-GB" sz="5400" b="1" dirty="0" err="1" smtClean="0"/>
              <a:t>ICSI</a:t>
            </a:r>
            <a:r>
              <a:rPr lang="en-GB" sz="5400" b="1" dirty="0" smtClean="0"/>
              <a:t/>
            </a:r>
            <a:br>
              <a:rPr lang="en-GB" sz="5400" b="1" dirty="0" smtClean="0"/>
            </a:br>
            <a:endParaRPr lang="en-GB" sz="5400" dirty="0"/>
          </a:p>
        </p:txBody>
      </p:sp>
      <p:sp>
        <p:nvSpPr>
          <p:cNvPr id="8" name="Subtitle 7"/>
          <p:cNvSpPr>
            <a:spLocks noGrp="1"/>
          </p:cNvSpPr>
          <p:nvPr>
            <p:ph type="subTitle" idx="1"/>
          </p:nvPr>
        </p:nvSpPr>
        <p:spPr/>
        <p:txBody>
          <a:bodyPr/>
          <a:lstStyle/>
          <a:p>
            <a:r>
              <a:rPr lang="en-US" sz="4800" b="1" dirty="0" err="1" smtClean="0"/>
              <a:t>intracytoplasmic</a:t>
            </a:r>
            <a:r>
              <a:rPr lang="en-US" sz="4800" b="1" dirty="0" smtClean="0"/>
              <a:t> sperm injection</a:t>
            </a:r>
            <a:endParaRPr lang="en-GB" sz="4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5" name="Content Placeholder 4"/>
          <p:cNvSpPr>
            <a:spLocks noGrp="1"/>
          </p:cNvSpPr>
          <p:nvPr>
            <p:ph idx="1"/>
          </p:nvPr>
        </p:nvSpPr>
        <p:spPr/>
        <p:txBody>
          <a:bodyPr>
            <a:normAutofit fontScale="92500" lnSpcReduction="10000"/>
          </a:bodyPr>
          <a:lstStyle/>
          <a:p>
            <a:r>
              <a:rPr lang="en-GB" b="1" dirty="0" smtClean="0"/>
              <a:t>Step 1.</a:t>
            </a:r>
            <a:r>
              <a:rPr lang="en-GB" dirty="0" smtClean="0"/>
              <a:t> You take fertility drugs to stimulate your ovaries to produce more eggs, as for </a:t>
            </a:r>
            <a:r>
              <a:rPr lang="en-GB" dirty="0" err="1" smtClean="0"/>
              <a:t>IVF</a:t>
            </a:r>
            <a:endParaRPr lang="en-GB" dirty="0" smtClean="0"/>
          </a:p>
          <a:p>
            <a:r>
              <a:rPr lang="en-GB" b="1" dirty="0" smtClean="0"/>
              <a:t>Step 2. </a:t>
            </a:r>
            <a:r>
              <a:rPr lang="en-GB" dirty="0" smtClean="0"/>
              <a:t>The eggs are then collected and each egg is injected with a single sperm from your partner or a donor. After two to three days in the laboratory, those that are fertilised are transferred to your womb in the same way as for conventional </a:t>
            </a:r>
            <a:r>
              <a:rPr lang="en-GB" dirty="0" err="1" smtClean="0"/>
              <a:t>IVF</a:t>
            </a:r>
            <a:r>
              <a:rPr lang="en-GB" dirty="0" smtClean="0"/>
              <a:t>. </a:t>
            </a:r>
          </a:p>
          <a:p>
            <a:r>
              <a:rPr lang="en-GB" dirty="0" smtClean="0"/>
              <a:t>Any suitable remaining embryos can be frozen for future use</a:t>
            </a:r>
          </a:p>
          <a:p>
            <a:pPr>
              <a:buNone/>
            </a:pPr>
            <a:endParaRPr lang="en-GB" dirty="0" smtClean="0"/>
          </a:p>
          <a:p>
            <a:endParaRPr lang="en-GB" dirty="0"/>
          </a:p>
        </p:txBody>
      </p:sp>
      <p:sp>
        <p:nvSpPr>
          <p:cNvPr id="6" name="TextBox 5"/>
          <p:cNvSpPr txBox="1"/>
          <p:nvPr/>
        </p:nvSpPr>
        <p:spPr>
          <a:xfrm>
            <a:off x="1142976" y="428604"/>
            <a:ext cx="6858048" cy="830997"/>
          </a:xfrm>
          <a:prstGeom prst="rect">
            <a:avLst/>
          </a:prstGeom>
          <a:noFill/>
        </p:spPr>
        <p:txBody>
          <a:bodyPr wrap="square" rtlCol="0">
            <a:spAutoFit/>
          </a:bodyPr>
          <a:lstStyle/>
          <a:p>
            <a:pPr algn="ctr"/>
            <a:r>
              <a:rPr lang="en-GB" sz="4800" b="1" dirty="0" err="1" smtClean="0"/>
              <a:t>ICSI</a:t>
            </a:r>
            <a:r>
              <a:rPr lang="en-GB" sz="4800" b="1" dirty="0" smtClean="0"/>
              <a:t> – Steps for Women</a:t>
            </a:r>
            <a:endParaRPr lang="en-GB" sz="48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6" name="TextBox 5"/>
          <p:cNvSpPr txBox="1"/>
          <p:nvPr/>
        </p:nvSpPr>
        <p:spPr>
          <a:xfrm>
            <a:off x="1142976" y="428604"/>
            <a:ext cx="6858048" cy="830997"/>
          </a:xfrm>
          <a:prstGeom prst="rect">
            <a:avLst/>
          </a:prstGeom>
          <a:noFill/>
        </p:spPr>
        <p:txBody>
          <a:bodyPr wrap="square" rtlCol="0">
            <a:spAutoFit/>
          </a:bodyPr>
          <a:lstStyle/>
          <a:p>
            <a:pPr algn="ctr"/>
            <a:r>
              <a:rPr lang="en-GB" sz="4800" b="1" dirty="0" err="1" smtClean="0"/>
              <a:t>ICSI</a:t>
            </a:r>
            <a:r>
              <a:rPr lang="en-GB" sz="4800" b="1" dirty="0" smtClean="0"/>
              <a:t> – Steps for Men</a:t>
            </a:r>
            <a:endParaRPr lang="en-GB" sz="4800" b="1" dirty="0"/>
          </a:p>
        </p:txBody>
      </p:sp>
      <p:sp>
        <p:nvSpPr>
          <p:cNvPr id="7" name="Content Placeholder 6"/>
          <p:cNvSpPr>
            <a:spLocks noGrp="1"/>
          </p:cNvSpPr>
          <p:nvPr>
            <p:ph idx="1"/>
          </p:nvPr>
        </p:nvSpPr>
        <p:spPr/>
        <p:txBody>
          <a:bodyPr>
            <a:normAutofit fontScale="92500"/>
          </a:bodyPr>
          <a:lstStyle/>
          <a:p>
            <a:r>
              <a:rPr lang="en-GB" b="1" dirty="0" smtClean="0"/>
              <a:t>Step 1.</a:t>
            </a:r>
            <a:r>
              <a:rPr lang="en-GB" dirty="0" smtClean="0"/>
              <a:t> An embryologist will examine </a:t>
            </a:r>
            <a:r>
              <a:rPr lang="en-GB" dirty="0" smtClean="0"/>
              <a:t>the</a:t>
            </a:r>
            <a:r>
              <a:rPr lang="en-GB" dirty="0" smtClean="0"/>
              <a:t> </a:t>
            </a:r>
            <a:r>
              <a:rPr lang="en-GB" dirty="0" smtClean="0"/>
              <a:t>sperm under a microscope and decide whether </a:t>
            </a:r>
            <a:r>
              <a:rPr lang="en-GB" dirty="0" err="1" smtClean="0"/>
              <a:t>ICSI</a:t>
            </a:r>
            <a:r>
              <a:rPr lang="en-GB" dirty="0" smtClean="0"/>
              <a:t> could increase </a:t>
            </a:r>
            <a:r>
              <a:rPr lang="en-GB" dirty="0" smtClean="0"/>
              <a:t>their </a:t>
            </a:r>
            <a:r>
              <a:rPr lang="en-GB" dirty="0" smtClean="0"/>
              <a:t>chances </a:t>
            </a:r>
            <a:r>
              <a:rPr lang="en-GB" dirty="0" smtClean="0"/>
              <a:t>of fathering a baby.</a:t>
            </a:r>
          </a:p>
          <a:p>
            <a:r>
              <a:rPr lang="en-GB" b="1" dirty="0" smtClean="0"/>
              <a:t>Step 2.</a:t>
            </a:r>
            <a:r>
              <a:rPr lang="en-GB" dirty="0" smtClean="0"/>
              <a:t> The next step depends on whether </a:t>
            </a:r>
            <a:r>
              <a:rPr lang="en-GB" dirty="0" smtClean="0"/>
              <a:t>they</a:t>
            </a:r>
            <a:r>
              <a:rPr lang="en-GB" dirty="0" smtClean="0"/>
              <a:t> </a:t>
            </a:r>
            <a:r>
              <a:rPr lang="en-GB" dirty="0" smtClean="0"/>
              <a:t>are able to provide sperm without medical intervention:</a:t>
            </a:r>
          </a:p>
          <a:p>
            <a:r>
              <a:rPr lang="en-GB" dirty="0" smtClean="0"/>
              <a:t>If </a:t>
            </a:r>
            <a:r>
              <a:rPr lang="en-GB" dirty="0" smtClean="0"/>
              <a:t>they</a:t>
            </a:r>
            <a:r>
              <a:rPr lang="en-GB" dirty="0" smtClean="0"/>
              <a:t> </a:t>
            </a:r>
            <a:r>
              <a:rPr lang="en-GB" dirty="0" smtClean="0"/>
              <a:t>can, you produce a fresh sperm sample on the same day as </a:t>
            </a:r>
            <a:r>
              <a:rPr lang="en-GB" dirty="0" smtClean="0"/>
              <a:t>their</a:t>
            </a:r>
            <a:r>
              <a:rPr lang="en-GB" dirty="0" smtClean="0"/>
              <a:t> </a:t>
            </a:r>
            <a:r>
              <a:rPr lang="en-GB" dirty="0" smtClean="0"/>
              <a:t>partner’s eggs are collected. </a:t>
            </a:r>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6" name="TextBox 5"/>
          <p:cNvSpPr txBox="1"/>
          <p:nvPr/>
        </p:nvSpPr>
        <p:spPr>
          <a:xfrm>
            <a:off x="1142976" y="428604"/>
            <a:ext cx="6858048" cy="830997"/>
          </a:xfrm>
          <a:prstGeom prst="rect">
            <a:avLst/>
          </a:prstGeom>
          <a:noFill/>
        </p:spPr>
        <p:txBody>
          <a:bodyPr wrap="square" rtlCol="0">
            <a:spAutoFit/>
          </a:bodyPr>
          <a:lstStyle/>
          <a:p>
            <a:pPr algn="ctr"/>
            <a:r>
              <a:rPr lang="en-GB" sz="4800" b="1" dirty="0" err="1" smtClean="0"/>
              <a:t>ICSI</a:t>
            </a:r>
            <a:r>
              <a:rPr lang="en-GB" sz="4800" b="1" dirty="0" smtClean="0"/>
              <a:t> – Steps for Men</a:t>
            </a:r>
            <a:endParaRPr lang="en-GB" sz="4800" b="1" dirty="0"/>
          </a:p>
        </p:txBody>
      </p:sp>
      <p:sp>
        <p:nvSpPr>
          <p:cNvPr id="7" name="Content Placeholder 6"/>
          <p:cNvSpPr>
            <a:spLocks noGrp="1"/>
          </p:cNvSpPr>
          <p:nvPr>
            <p:ph idx="1"/>
          </p:nvPr>
        </p:nvSpPr>
        <p:spPr/>
        <p:txBody>
          <a:bodyPr>
            <a:normAutofit fontScale="92500" lnSpcReduction="10000"/>
          </a:bodyPr>
          <a:lstStyle/>
          <a:p>
            <a:pPr>
              <a:buNone/>
            </a:pPr>
            <a:r>
              <a:rPr lang="en-GB" b="1" dirty="0" smtClean="0"/>
              <a:t>OR </a:t>
            </a:r>
          </a:p>
          <a:p>
            <a:r>
              <a:rPr lang="en-GB" dirty="0" smtClean="0"/>
              <a:t>Sperm can be collected directly from the </a:t>
            </a:r>
            <a:r>
              <a:rPr lang="en-GB" dirty="0" err="1" smtClean="0"/>
              <a:t>epididymis</a:t>
            </a:r>
            <a:r>
              <a:rPr lang="en-GB" dirty="0" smtClean="0"/>
              <a:t> (a narrow tube inside the scrotum, where sperm are stored and matured) using a type of fine syringe. This is known as ‘</a:t>
            </a:r>
            <a:r>
              <a:rPr lang="en-GB" dirty="0" err="1" smtClean="0"/>
              <a:t>percutaneous</a:t>
            </a:r>
            <a:r>
              <a:rPr lang="en-GB" dirty="0" smtClean="0"/>
              <a:t> </a:t>
            </a:r>
            <a:r>
              <a:rPr lang="en-GB" dirty="0" err="1" smtClean="0"/>
              <a:t>epididymal</a:t>
            </a:r>
            <a:r>
              <a:rPr lang="en-GB" dirty="0" smtClean="0"/>
              <a:t> sperm aspiration’ or </a:t>
            </a:r>
            <a:r>
              <a:rPr lang="en-GB" dirty="0" err="1" smtClean="0"/>
              <a:t>PESA</a:t>
            </a:r>
            <a:r>
              <a:rPr lang="en-GB" dirty="0" smtClean="0"/>
              <a:t>.</a:t>
            </a:r>
          </a:p>
          <a:p>
            <a:r>
              <a:rPr lang="en-GB" dirty="0" smtClean="0"/>
              <a:t>Sperm can also be retrieved from the testicles, a process known as ‘testicular sperm aspiration’ or </a:t>
            </a:r>
            <a:r>
              <a:rPr lang="en-GB" dirty="0" err="1" smtClean="0"/>
              <a:t>TESA</a:t>
            </a:r>
            <a:endParaRPr lang="en-GB" dirty="0" smtClean="0"/>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6" name="TextBox 5"/>
          <p:cNvSpPr txBox="1"/>
          <p:nvPr/>
        </p:nvSpPr>
        <p:spPr>
          <a:xfrm>
            <a:off x="1142976" y="428604"/>
            <a:ext cx="6858048" cy="830997"/>
          </a:xfrm>
          <a:prstGeom prst="rect">
            <a:avLst/>
          </a:prstGeom>
          <a:noFill/>
        </p:spPr>
        <p:txBody>
          <a:bodyPr wrap="square" rtlCol="0">
            <a:spAutoFit/>
          </a:bodyPr>
          <a:lstStyle/>
          <a:p>
            <a:pPr algn="ctr"/>
            <a:r>
              <a:rPr lang="en-GB" sz="4800" b="1" dirty="0" err="1" smtClean="0"/>
              <a:t>ICSI</a:t>
            </a:r>
            <a:r>
              <a:rPr lang="en-GB" sz="4800" b="1" dirty="0" smtClean="0"/>
              <a:t> – Steps for Men</a:t>
            </a:r>
            <a:endParaRPr lang="en-GB" sz="4800" b="1" dirty="0"/>
          </a:p>
        </p:txBody>
      </p:sp>
      <p:sp>
        <p:nvSpPr>
          <p:cNvPr id="7" name="Content Placeholder 6"/>
          <p:cNvSpPr>
            <a:spLocks noGrp="1"/>
          </p:cNvSpPr>
          <p:nvPr>
            <p:ph idx="1"/>
          </p:nvPr>
        </p:nvSpPr>
        <p:spPr/>
        <p:txBody>
          <a:bodyPr>
            <a:normAutofit/>
          </a:bodyPr>
          <a:lstStyle/>
          <a:p>
            <a:r>
              <a:rPr lang="en-GB" b="1" dirty="0" smtClean="0"/>
              <a:t>Step 3.</a:t>
            </a:r>
            <a:r>
              <a:rPr lang="en-GB" dirty="0" smtClean="0"/>
              <a:t> A single sperm is injected into each egg. This does not mean that the egg is fertilised, but </a:t>
            </a:r>
            <a:r>
              <a:rPr lang="en-GB" dirty="0" err="1" smtClean="0"/>
              <a:t>ICSI</a:t>
            </a:r>
            <a:r>
              <a:rPr lang="en-GB" dirty="0" smtClean="0"/>
              <a:t> now gives an opportunity for that complex process to commence. </a:t>
            </a:r>
            <a:r>
              <a:rPr lang="en-GB" dirty="0" err="1" smtClean="0"/>
              <a:t>ICSI</a:t>
            </a:r>
            <a:r>
              <a:rPr lang="en-GB" dirty="0" smtClean="0"/>
              <a:t> is not a guarantee that fertilisation will take place.  </a:t>
            </a:r>
          </a:p>
          <a:p>
            <a:r>
              <a:rPr lang="en-GB" b="1" dirty="0" smtClean="0"/>
              <a:t>Step 4.</a:t>
            </a:r>
            <a:r>
              <a:rPr lang="en-GB" dirty="0" smtClean="0"/>
              <a:t> Subsequently one - three of the best quality embryos are transferred to the womb</a:t>
            </a:r>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graphicFrame>
        <p:nvGraphicFramePr>
          <p:cNvPr id="9" name="Content Placeholder 8"/>
          <p:cNvGraphicFramePr>
            <a:graphicFrameLocks noGrp="1"/>
          </p:cNvGraphicFramePr>
          <p:nvPr>
            <p:ph idx="1"/>
          </p:nvPr>
        </p:nvGraphicFramePr>
        <p:xfrm>
          <a:off x="457200" y="1600200"/>
          <a:ext cx="8229600" cy="4632960"/>
        </p:xfrm>
        <a:graphic>
          <a:graphicData uri="http://schemas.openxmlformats.org/drawingml/2006/table">
            <a:tbl>
              <a:tblPr firstRow="1" bandRow="1">
                <a:tableStyleId>{F5AB1C69-6EDB-4FF4-983F-18BD219EF322}</a:tableStyleId>
              </a:tblPr>
              <a:tblGrid>
                <a:gridCol w="4114800"/>
                <a:gridCol w="4114800"/>
              </a:tblGrid>
              <a:tr h="370840">
                <a:tc>
                  <a:txBody>
                    <a:bodyPr/>
                    <a:lstStyle/>
                    <a:p>
                      <a:r>
                        <a:rPr lang="en-GB" sz="2800" dirty="0" smtClean="0"/>
                        <a:t>Condition</a:t>
                      </a:r>
                      <a:endParaRPr lang="en-GB" sz="2800" dirty="0"/>
                    </a:p>
                  </a:txBody>
                  <a:tcPr/>
                </a:tc>
                <a:tc>
                  <a:txBody>
                    <a:bodyPr/>
                    <a:lstStyle/>
                    <a:p>
                      <a:r>
                        <a:rPr lang="en-GB" sz="2800" dirty="0" smtClean="0"/>
                        <a:t>Method</a:t>
                      </a:r>
                      <a:endParaRPr lang="en-GB" sz="2800" dirty="0"/>
                    </a:p>
                  </a:txBody>
                  <a:tcPr/>
                </a:tc>
              </a:tr>
              <a:tr h="370840">
                <a:tc>
                  <a:txBody>
                    <a:bodyPr/>
                    <a:lstStyle/>
                    <a:p>
                      <a:r>
                        <a:rPr lang="en-GB" sz="2400" b="1" dirty="0" smtClean="0"/>
                        <a:t>Female Infertility</a:t>
                      </a:r>
                      <a:endParaRPr lang="en-GB" sz="2400" b="1" dirty="0"/>
                    </a:p>
                  </a:txBody>
                  <a:tcPr/>
                </a:tc>
                <a:tc>
                  <a:txBody>
                    <a:bodyPr/>
                    <a:lstStyle/>
                    <a:p>
                      <a:endParaRPr lang="en-GB"/>
                    </a:p>
                  </a:txBody>
                  <a:tcPr/>
                </a:tc>
              </a:tr>
              <a:tr h="370840">
                <a:tc>
                  <a:txBody>
                    <a:bodyPr/>
                    <a:lstStyle/>
                    <a:p>
                      <a:r>
                        <a:rPr lang="en-GB" sz="2400" dirty="0" err="1" smtClean="0"/>
                        <a:t>Ovulatory</a:t>
                      </a:r>
                      <a:r>
                        <a:rPr lang="en-GB" sz="2400" dirty="0" smtClean="0"/>
                        <a:t> failure or dysfunction</a:t>
                      </a:r>
                      <a:endParaRPr lang="en-GB" sz="2400" dirty="0"/>
                    </a:p>
                  </a:txBody>
                  <a:tcPr/>
                </a:tc>
                <a:tc>
                  <a:txBody>
                    <a:bodyPr/>
                    <a:lstStyle/>
                    <a:p>
                      <a:r>
                        <a:rPr lang="en-GB" sz="2400" dirty="0" smtClean="0"/>
                        <a:t>Ovarian Induction</a:t>
                      </a:r>
                      <a:endParaRPr lang="en-GB" sz="2400" dirty="0"/>
                    </a:p>
                  </a:txBody>
                  <a:tcPr/>
                </a:tc>
              </a:tr>
              <a:tr h="370840">
                <a:tc>
                  <a:txBody>
                    <a:bodyPr/>
                    <a:lstStyle/>
                    <a:p>
                      <a:r>
                        <a:rPr lang="en-GB" sz="2400" dirty="0" smtClean="0"/>
                        <a:t>Tubal conditions</a:t>
                      </a:r>
                      <a:endParaRPr lang="en-GB" sz="2400" dirty="0"/>
                    </a:p>
                  </a:txBody>
                  <a:tcPr/>
                </a:tc>
                <a:tc>
                  <a:txBody>
                    <a:bodyPr/>
                    <a:lstStyle/>
                    <a:p>
                      <a:r>
                        <a:rPr lang="en-GB" sz="2400" dirty="0" err="1" smtClean="0"/>
                        <a:t>IVF</a:t>
                      </a:r>
                      <a:endParaRPr lang="en-GB" sz="2400" dirty="0"/>
                    </a:p>
                  </a:txBody>
                  <a:tcPr/>
                </a:tc>
              </a:tr>
              <a:tr h="370840">
                <a:tc>
                  <a:txBody>
                    <a:bodyPr/>
                    <a:lstStyle/>
                    <a:p>
                      <a:r>
                        <a:rPr lang="en-GB" sz="2400" dirty="0" smtClean="0"/>
                        <a:t>Endometriosis</a:t>
                      </a:r>
                      <a:endParaRPr lang="en-GB" sz="2400" dirty="0"/>
                    </a:p>
                  </a:txBody>
                  <a:tcPr/>
                </a:tc>
                <a:tc>
                  <a:txBody>
                    <a:bodyPr/>
                    <a:lstStyle/>
                    <a:p>
                      <a:r>
                        <a:rPr lang="en-GB" sz="2400" dirty="0" err="1" smtClean="0"/>
                        <a:t>IUI</a:t>
                      </a:r>
                      <a:r>
                        <a:rPr lang="en-GB" sz="2400" dirty="0" smtClean="0"/>
                        <a:t> or </a:t>
                      </a:r>
                      <a:r>
                        <a:rPr lang="en-GB" sz="2400" dirty="0" err="1" smtClean="0"/>
                        <a:t>IVF</a:t>
                      </a:r>
                      <a:endParaRPr lang="en-GB" sz="2400" dirty="0"/>
                    </a:p>
                  </a:txBody>
                  <a:tcPr/>
                </a:tc>
              </a:tr>
              <a:tr h="370840">
                <a:tc>
                  <a:txBody>
                    <a:bodyPr/>
                    <a:lstStyle/>
                    <a:p>
                      <a:r>
                        <a:rPr lang="en-GB" sz="2400" b="1" dirty="0" smtClean="0"/>
                        <a:t>Male Infertility</a:t>
                      </a:r>
                      <a:endParaRPr lang="en-GB" sz="2400" b="1" dirty="0"/>
                    </a:p>
                  </a:txBody>
                  <a:tcPr/>
                </a:tc>
                <a:tc>
                  <a:txBody>
                    <a:bodyPr/>
                    <a:lstStyle/>
                    <a:p>
                      <a:endParaRPr lang="en-GB" sz="2400" dirty="0"/>
                    </a:p>
                  </a:txBody>
                  <a:tcPr/>
                </a:tc>
              </a:tr>
              <a:tr h="370840">
                <a:tc>
                  <a:txBody>
                    <a:bodyPr/>
                    <a:lstStyle/>
                    <a:p>
                      <a:r>
                        <a:rPr lang="en-GB" sz="2400" b="0" dirty="0" err="1" smtClean="0"/>
                        <a:t>Subfertility</a:t>
                      </a:r>
                      <a:endParaRPr lang="en-GB" sz="2400" b="0" dirty="0"/>
                    </a:p>
                  </a:txBody>
                  <a:tcPr/>
                </a:tc>
                <a:tc>
                  <a:txBody>
                    <a:bodyPr/>
                    <a:lstStyle/>
                    <a:p>
                      <a:r>
                        <a:rPr lang="en-GB" sz="2400" dirty="0" err="1" smtClean="0"/>
                        <a:t>IUI</a:t>
                      </a:r>
                      <a:r>
                        <a:rPr lang="en-GB" sz="2400" dirty="0" smtClean="0"/>
                        <a:t> with or without </a:t>
                      </a:r>
                      <a:r>
                        <a:rPr lang="en-GB" sz="2400" dirty="0" err="1" smtClean="0"/>
                        <a:t>OI</a:t>
                      </a:r>
                      <a:endParaRPr lang="en-GB" sz="2400" dirty="0"/>
                    </a:p>
                  </a:txBody>
                  <a:tcPr/>
                </a:tc>
              </a:tr>
              <a:tr h="370840">
                <a:tc>
                  <a:txBody>
                    <a:bodyPr/>
                    <a:lstStyle/>
                    <a:p>
                      <a:r>
                        <a:rPr lang="en-GB" sz="2400" dirty="0" smtClean="0"/>
                        <a:t>Male Factor</a:t>
                      </a:r>
                      <a:endParaRPr lang="en-GB" sz="2400" dirty="0"/>
                    </a:p>
                  </a:txBody>
                  <a:tcPr/>
                </a:tc>
                <a:tc>
                  <a:txBody>
                    <a:bodyPr/>
                    <a:lstStyle/>
                    <a:p>
                      <a:r>
                        <a:rPr lang="en-GB" sz="2400" dirty="0" err="1" smtClean="0"/>
                        <a:t>ICSI</a:t>
                      </a:r>
                      <a:endParaRPr lang="en-GB" sz="2400" dirty="0"/>
                    </a:p>
                  </a:txBody>
                  <a:tcPr/>
                </a:tc>
              </a:tr>
              <a:tr h="370840">
                <a:tc>
                  <a:txBody>
                    <a:bodyPr/>
                    <a:lstStyle/>
                    <a:p>
                      <a:r>
                        <a:rPr lang="en-GB" sz="2400" b="1" dirty="0" smtClean="0"/>
                        <a:t>Female</a:t>
                      </a:r>
                      <a:r>
                        <a:rPr lang="en-GB" sz="2400" b="1" baseline="0" dirty="0" smtClean="0"/>
                        <a:t> &amp; Male </a:t>
                      </a:r>
                      <a:endParaRPr lang="en-GB" sz="2400" b="1" dirty="0"/>
                    </a:p>
                  </a:txBody>
                  <a:tcPr/>
                </a:tc>
                <a:tc>
                  <a:txBody>
                    <a:bodyPr/>
                    <a:lstStyle/>
                    <a:p>
                      <a:endParaRPr lang="en-GB" sz="2400" dirty="0"/>
                    </a:p>
                  </a:txBody>
                  <a:tcPr/>
                </a:tc>
              </a:tr>
              <a:tr h="370840">
                <a:tc>
                  <a:txBody>
                    <a:bodyPr/>
                    <a:lstStyle/>
                    <a:p>
                      <a:r>
                        <a:rPr lang="en-GB" sz="2400" b="0" dirty="0" smtClean="0"/>
                        <a:t>Unexplained Infertility</a:t>
                      </a:r>
                      <a:endParaRPr lang="en-GB" sz="2400" b="0" dirty="0"/>
                    </a:p>
                  </a:txBody>
                  <a:tcPr/>
                </a:tc>
                <a:tc>
                  <a:txBody>
                    <a:bodyPr/>
                    <a:lstStyle/>
                    <a:p>
                      <a:r>
                        <a:rPr lang="en-GB" sz="2400" dirty="0" err="1" smtClean="0"/>
                        <a:t>IUI</a:t>
                      </a:r>
                      <a:r>
                        <a:rPr lang="en-GB" sz="2400" dirty="0" smtClean="0"/>
                        <a:t>,</a:t>
                      </a:r>
                      <a:r>
                        <a:rPr lang="en-GB" sz="2400" baseline="0" dirty="0" smtClean="0"/>
                        <a:t> </a:t>
                      </a:r>
                      <a:r>
                        <a:rPr lang="en-GB" sz="2400" dirty="0" err="1" smtClean="0"/>
                        <a:t>IVF</a:t>
                      </a:r>
                      <a:r>
                        <a:rPr lang="en-GB" sz="2400" dirty="0" smtClean="0"/>
                        <a:t> or </a:t>
                      </a:r>
                      <a:r>
                        <a:rPr lang="en-GB" sz="2400" dirty="0" err="1" smtClean="0"/>
                        <a:t>ICSI</a:t>
                      </a:r>
                      <a:endParaRPr lang="en-GB" sz="2400" dirty="0"/>
                    </a:p>
                  </a:txBody>
                  <a:tcPr/>
                </a:tc>
              </a:tr>
            </a:tbl>
          </a:graphicData>
        </a:graphic>
      </p:graphicFrame>
      <p:sp>
        <p:nvSpPr>
          <p:cNvPr id="8" name="TextBox 7"/>
          <p:cNvSpPr txBox="1"/>
          <p:nvPr/>
        </p:nvSpPr>
        <p:spPr>
          <a:xfrm>
            <a:off x="1142976" y="428604"/>
            <a:ext cx="6858048" cy="830997"/>
          </a:xfrm>
          <a:prstGeom prst="rect">
            <a:avLst/>
          </a:prstGeom>
          <a:noFill/>
        </p:spPr>
        <p:txBody>
          <a:bodyPr wrap="square" rtlCol="0">
            <a:spAutoFit/>
          </a:bodyPr>
          <a:lstStyle/>
          <a:p>
            <a:pPr algn="ctr"/>
            <a:r>
              <a:rPr lang="en-GB" sz="4800" b="1" dirty="0" smtClean="0"/>
              <a:t>Which Method??</a:t>
            </a:r>
            <a:endParaRPr lang="en-GB" sz="48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6" name="Title 5"/>
          <p:cNvSpPr>
            <a:spLocks noGrp="1"/>
          </p:cNvSpPr>
          <p:nvPr>
            <p:ph type="ctrTitle"/>
          </p:nvPr>
        </p:nvSpPr>
        <p:spPr/>
        <p:txBody>
          <a:bodyPr>
            <a:noAutofit/>
          </a:bodyPr>
          <a:lstStyle/>
          <a:p>
            <a:r>
              <a:rPr lang="en-GB" sz="5400" b="1" dirty="0" smtClean="0"/>
              <a:t>Fertility Massage Protocols </a:t>
            </a:r>
            <a:endParaRPr lang="en-GB" sz="5400" dirty="0"/>
          </a:p>
        </p:txBody>
      </p:sp>
      <p:sp>
        <p:nvSpPr>
          <p:cNvPr id="7" name="Subtitle 6"/>
          <p:cNvSpPr>
            <a:spLocks noGrp="1"/>
          </p:cNvSpPr>
          <p:nvPr>
            <p:ph type="subTitle" idx="1"/>
          </p:nvPr>
        </p:nvSpPr>
        <p:spPr/>
        <p:txBody>
          <a:bodyPr/>
          <a:lstStyle/>
          <a:p>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graphicFrame>
        <p:nvGraphicFramePr>
          <p:cNvPr id="9" name="Content Placeholder 8"/>
          <p:cNvGraphicFramePr>
            <a:graphicFrameLocks noGrp="1"/>
          </p:cNvGraphicFramePr>
          <p:nvPr>
            <p:ph idx="1"/>
          </p:nvPr>
        </p:nvGraphicFramePr>
        <p:xfrm>
          <a:off x="428596" y="2071678"/>
          <a:ext cx="8229600" cy="2499360"/>
        </p:xfrm>
        <a:graphic>
          <a:graphicData uri="http://schemas.openxmlformats.org/drawingml/2006/table">
            <a:tbl>
              <a:tblPr firstRow="1" bandRow="1">
                <a:tableStyleId>{00A15C55-8517-42AA-B614-E9B94910E393}</a:tableStyleId>
              </a:tblPr>
              <a:tblGrid>
                <a:gridCol w="4114800"/>
                <a:gridCol w="4114800"/>
              </a:tblGrid>
              <a:tr h="370840">
                <a:tc>
                  <a:txBody>
                    <a:bodyPr/>
                    <a:lstStyle/>
                    <a:p>
                      <a:r>
                        <a:rPr lang="en-GB" sz="2800" dirty="0" smtClean="0"/>
                        <a:t>Stage of Cycle</a:t>
                      </a:r>
                      <a:endParaRPr lang="en-GB" sz="2800" dirty="0"/>
                    </a:p>
                  </a:txBody>
                  <a:tcPr/>
                </a:tc>
                <a:tc>
                  <a:txBody>
                    <a:bodyPr/>
                    <a:lstStyle/>
                    <a:p>
                      <a:r>
                        <a:rPr lang="en-GB" sz="2800" dirty="0" smtClean="0"/>
                        <a:t>Treatment</a:t>
                      </a:r>
                      <a:endParaRPr lang="en-GB" sz="2800" dirty="0"/>
                    </a:p>
                  </a:txBody>
                  <a:tcPr/>
                </a:tc>
              </a:tr>
              <a:tr h="370840">
                <a:tc>
                  <a:txBody>
                    <a:bodyPr/>
                    <a:lstStyle/>
                    <a:p>
                      <a:r>
                        <a:rPr lang="en-GB" sz="2800" b="1" dirty="0" smtClean="0"/>
                        <a:t>During Menses</a:t>
                      </a:r>
                      <a:endParaRPr lang="en-GB" sz="2800" b="1" dirty="0"/>
                    </a:p>
                  </a:txBody>
                  <a:tcPr/>
                </a:tc>
                <a:tc>
                  <a:txBody>
                    <a:bodyPr/>
                    <a:lstStyle/>
                    <a:p>
                      <a:r>
                        <a:rPr lang="en-GB" sz="2800" dirty="0" smtClean="0"/>
                        <a:t>Avoid womb</a:t>
                      </a:r>
                      <a:endParaRPr lang="en-GB" sz="2800" dirty="0"/>
                    </a:p>
                  </a:txBody>
                  <a:tcPr/>
                </a:tc>
              </a:tr>
              <a:tr h="370840">
                <a:tc>
                  <a:txBody>
                    <a:bodyPr/>
                    <a:lstStyle/>
                    <a:p>
                      <a:r>
                        <a:rPr lang="en-GB" sz="2800" b="1" dirty="0" smtClean="0"/>
                        <a:t>Until Ovulation &amp; Insemination</a:t>
                      </a:r>
                      <a:endParaRPr lang="en-GB" sz="2800" b="1" dirty="0"/>
                    </a:p>
                  </a:txBody>
                  <a:tcPr/>
                </a:tc>
                <a:tc>
                  <a:txBody>
                    <a:bodyPr/>
                    <a:lstStyle/>
                    <a:p>
                      <a:r>
                        <a:rPr lang="en-GB" sz="2800" dirty="0" smtClean="0"/>
                        <a:t>Whole Massage</a:t>
                      </a:r>
                      <a:endParaRPr lang="en-GB" sz="2800" dirty="0"/>
                    </a:p>
                  </a:txBody>
                  <a:tcPr/>
                </a:tc>
              </a:tr>
              <a:tr h="370840">
                <a:tc>
                  <a:txBody>
                    <a:bodyPr/>
                    <a:lstStyle/>
                    <a:p>
                      <a:r>
                        <a:rPr lang="en-GB" sz="2800" b="1" dirty="0" smtClean="0"/>
                        <a:t>After Insemination</a:t>
                      </a:r>
                      <a:endParaRPr lang="en-GB" sz="2800" b="1" dirty="0"/>
                    </a:p>
                  </a:txBody>
                  <a:tcPr/>
                </a:tc>
                <a:tc>
                  <a:txBody>
                    <a:bodyPr/>
                    <a:lstStyle/>
                    <a:p>
                      <a:r>
                        <a:rPr lang="en-GB" sz="2800" dirty="0" smtClean="0"/>
                        <a:t>Avoid Womb</a:t>
                      </a:r>
                      <a:endParaRPr lang="en-GB" sz="2800" dirty="0"/>
                    </a:p>
                  </a:txBody>
                  <a:tcPr/>
                </a:tc>
              </a:tr>
            </a:tbl>
          </a:graphicData>
        </a:graphic>
      </p:graphicFrame>
      <p:sp>
        <p:nvSpPr>
          <p:cNvPr id="8" name="TextBox 7"/>
          <p:cNvSpPr txBox="1"/>
          <p:nvPr/>
        </p:nvSpPr>
        <p:spPr>
          <a:xfrm>
            <a:off x="1142976" y="428604"/>
            <a:ext cx="6858048" cy="830997"/>
          </a:xfrm>
          <a:prstGeom prst="rect">
            <a:avLst/>
          </a:prstGeom>
          <a:noFill/>
        </p:spPr>
        <p:txBody>
          <a:bodyPr wrap="square" rtlCol="0">
            <a:spAutoFit/>
          </a:bodyPr>
          <a:lstStyle/>
          <a:p>
            <a:pPr algn="ctr"/>
            <a:r>
              <a:rPr lang="en-GB" sz="4800" b="1" dirty="0" err="1" smtClean="0"/>
              <a:t>IUI</a:t>
            </a:r>
            <a:endParaRPr lang="en-GB" sz="4800"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graphicFrame>
        <p:nvGraphicFramePr>
          <p:cNvPr id="9" name="Content Placeholder 8"/>
          <p:cNvGraphicFramePr>
            <a:graphicFrameLocks noGrp="1"/>
          </p:cNvGraphicFramePr>
          <p:nvPr>
            <p:ph idx="1"/>
          </p:nvPr>
        </p:nvGraphicFramePr>
        <p:xfrm>
          <a:off x="428596" y="2071678"/>
          <a:ext cx="8229600" cy="3810000"/>
        </p:xfrm>
        <a:graphic>
          <a:graphicData uri="http://schemas.openxmlformats.org/drawingml/2006/table">
            <a:tbl>
              <a:tblPr firstRow="1" bandRow="1">
                <a:tableStyleId>{00A15C55-8517-42AA-B614-E9B94910E393}</a:tableStyleId>
              </a:tblPr>
              <a:tblGrid>
                <a:gridCol w="4114800"/>
                <a:gridCol w="4114800"/>
              </a:tblGrid>
              <a:tr h="370840">
                <a:tc>
                  <a:txBody>
                    <a:bodyPr/>
                    <a:lstStyle/>
                    <a:p>
                      <a:r>
                        <a:rPr lang="en-GB" sz="2800" dirty="0" smtClean="0"/>
                        <a:t>Stage of Cycle</a:t>
                      </a:r>
                      <a:endParaRPr lang="en-GB" sz="2800" dirty="0"/>
                    </a:p>
                  </a:txBody>
                  <a:tcPr/>
                </a:tc>
                <a:tc>
                  <a:txBody>
                    <a:bodyPr/>
                    <a:lstStyle/>
                    <a:p>
                      <a:r>
                        <a:rPr lang="en-GB" sz="2800" dirty="0" smtClean="0"/>
                        <a:t>Treatment</a:t>
                      </a:r>
                      <a:endParaRPr lang="en-GB" sz="2800" dirty="0"/>
                    </a:p>
                  </a:txBody>
                  <a:tcPr/>
                </a:tc>
              </a:tr>
              <a:tr h="370840">
                <a:tc>
                  <a:txBody>
                    <a:bodyPr/>
                    <a:lstStyle/>
                    <a:p>
                      <a:r>
                        <a:rPr lang="en-GB" sz="2400" b="1" dirty="0" smtClean="0"/>
                        <a:t>During Menses</a:t>
                      </a:r>
                      <a:endParaRPr lang="en-GB" sz="2400" b="1" dirty="0"/>
                    </a:p>
                  </a:txBody>
                  <a:tcPr/>
                </a:tc>
                <a:tc>
                  <a:txBody>
                    <a:bodyPr/>
                    <a:lstStyle/>
                    <a:p>
                      <a:r>
                        <a:rPr lang="en-GB" sz="2400" dirty="0" smtClean="0"/>
                        <a:t>Avoid womb</a:t>
                      </a:r>
                      <a:endParaRPr lang="en-GB" sz="2400" dirty="0"/>
                    </a:p>
                  </a:txBody>
                  <a:tcPr/>
                </a:tc>
              </a:tr>
              <a:tr h="370840">
                <a:tc>
                  <a:txBody>
                    <a:bodyPr/>
                    <a:lstStyle/>
                    <a:p>
                      <a:r>
                        <a:rPr lang="en-GB" sz="2400" b="1" dirty="0" smtClean="0"/>
                        <a:t>Suppressing the Cycle</a:t>
                      </a:r>
                      <a:endParaRPr lang="en-GB" sz="2400" b="1" dirty="0"/>
                    </a:p>
                  </a:txBody>
                  <a:tcPr/>
                </a:tc>
                <a:tc>
                  <a:txBody>
                    <a:bodyPr/>
                    <a:lstStyle/>
                    <a:p>
                      <a:r>
                        <a:rPr lang="en-GB" sz="2400" dirty="0" smtClean="0"/>
                        <a:t>Whole Massage if no tenderness is</a:t>
                      </a:r>
                      <a:r>
                        <a:rPr lang="en-GB" sz="2400" baseline="0" dirty="0" smtClean="0"/>
                        <a:t> felt</a:t>
                      </a:r>
                      <a:endParaRPr lang="en-GB" sz="2400" dirty="0"/>
                    </a:p>
                  </a:txBody>
                  <a:tcPr/>
                </a:tc>
              </a:tr>
              <a:tr h="370840">
                <a:tc>
                  <a:txBody>
                    <a:bodyPr/>
                    <a:lstStyle/>
                    <a:p>
                      <a:r>
                        <a:rPr lang="en-GB" sz="2400" b="1" dirty="0" smtClean="0"/>
                        <a:t>Boosting</a:t>
                      </a:r>
                      <a:r>
                        <a:rPr lang="en-GB" sz="2400" b="1" baseline="0" dirty="0" smtClean="0"/>
                        <a:t> Egg Supply &amp;</a:t>
                      </a:r>
                    </a:p>
                    <a:p>
                      <a:r>
                        <a:rPr lang="en-GB" sz="2400" b="1" dirty="0" smtClean="0"/>
                        <a:t>Egg Collection </a:t>
                      </a:r>
                      <a:endParaRPr lang="en-GB" sz="2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Whole Massage if no tenderness is</a:t>
                      </a:r>
                      <a:r>
                        <a:rPr lang="en-GB" sz="2400" baseline="0" dirty="0" smtClean="0"/>
                        <a:t> felt. Otherwise avoid lower abdomen</a:t>
                      </a:r>
                      <a:endParaRPr lang="en-GB" sz="2400" dirty="0" smtClean="0"/>
                    </a:p>
                    <a:p>
                      <a:endParaRPr lang="en-GB" sz="2400" dirty="0"/>
                    </a:p>
                  </a:txBody>
                  <a:tcPr/>
                </a:tc>
              </a:tr>
              <a:tr h="370840">
                <a:tc>
                  <a:txBody>
                    <a:bodyPr/>
                    <a:lstStyle/>
                    <a:p>
                      <a:r>
                        <a:rPr lang="en-GB" sz="2400" b="1" dirty="0" smtClean="0"/>
                        <a:t>After Embry</a:t>
                      </a:r>
                      <a:r>
                        <a:rPr lang="en-GB" sz="2400" b="1" baseline="0" dirty="0" smtClean="0"/>
                        <a:t>o Transfer</a:t>
                      </a:r>
                      <a:endParaRPr lang="en-GB" sz="2400" b="1" dirty="0"/>
                    </a:p>
                  </a:txBody>
                  <a:tcPr/>
                </a:tc>
                <a:tc>
                  <a:txBody>
                    <a:bodyPr/>
                    <a:lstStyle/>
                    <a:p>
                      <a:r>
                        <a:rPr lang="en-GB" sz="2400" dirty="0" smtClean="0"/>
                        <a:t>Avoid Womb</a:t>
                      </a:r>
                      <a:endParaRPr lang="en-GB" sz="2400" dirty="0"/>
                    </a:p>
                  </a:txBody>
                  <a:tcPr/>
                </a:tc>
              </a:tr>
            </a:tbl>
          </a:graphicData>
        </a:graphic>
      </p:graphicFrame>
      <p:sp>
        <p:nvSpPr>
          <p:cNvPr id="8" name="TextBox 7"/>
          <p:cNvSpPr txBox="1"/>
          <p:nvPr/>
        </p:nvSpPr>
        <p:spPr>
          <a:xfrm>
            <a:off x="1142976" y="428604"/>
            <a:ext cx="6858048" cy="830997"/>
          </a:xfrm>
          <a:prstGeom prst="rect">
            <a:avLst/>
          </a:prstGeom>
          <a:noFill/>
        </p:spPr>
        <p:txBody>
          <a:bodyPr wrap="square" rtlCol="0">
            <a:spAutoFit/>
          </a:bodyPr>
          <a:lstStyle/>
          <a:p>
            <a:pPr algn="ctr"/>
            <a:r>
              <a:rPr lang="en-GB" sz="4800" b="1" dirty="0" err="1" smtClean="0"/>
              <a:t>IVF</a:t>
            </a:r>
            <a:r>
              <a:rPr lang="en-GB" sz="4800" b="1" dirty="0" smtClean="0"/>
              <a:t> &amp; </a:t>
            </a:r>
            <a:r>
              <a:rPr lang="en-GB" sz="4800" b="1" dirty="0" err="1" smtClean="0"/>
              <a:t>ICSI</a:t>
            </a:r>
            <a:endParaRPr lang="en-GB" sz="4800"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graphicFrame>
        <p:nvGraphicFramePr>
          <p:cNvPr id="9" name="Content Placeholder 8"/>
          <p:cNvGraphicFramePr>
            <a:graphicFrameLocks noGrp="1"/>
          </p:cNvGraphicFramePr>
          <p:nvPr>
            <p:ph idx="1"/>
          </p:nvPr>
        </p:nvGraphicFramePr>
        <p:xfrm>
          <a:off x="428596" y="2857496"/>
          <a:ext cx="8229600" cy="2926080"/>
        </p:xfrm>
        <a:graphic>
          <a:graphicData uri="http://schemas.openxmlformats.org/drawingml/2006/table">
            <a:tbl>
              <a:tblPr firstRow="1" bandRow="1">
                <a:tableStyleId>{00A15C55-8517-42AA-B614-E9B94910E393}</a:tableStyleId>
              </a:tblPr>
              <a:tblGrid>
                <a:gridCol w="4114800"/>
                <a:gridCol w="4114800"/>
              </a:tblGrid>
              <a:tr h="370840">
                <a:tc>
                  <a:txBody>
                    <a:bodyPr/>
                    <a:lstStyle/>
                    <a:p>
                      <a:r>
                        <a:rPr lang="en-GB" sz="2800" dirty="0" smtClean="0"/>
                        <a:t>Stage of Cycle</a:t>
                      </a:r>
                      <a:endParaRPr lang="en-GB" sz="2800" dirty="0"/>
                    </a:p>
                  </a:txBody>
                  <a:tcPr/>
                </a:tc>
                <a:tc>
                  <a:txBody>
                    <a:bodyPr/>
                    <a:lstStyle/>
                    <a:p>
                      <a:r>
                        <a:rPr lang="en-GB" sz="2800" dirty="0" smtClean="0"/>
                        <a:t>Treatment</a:t>
                      </a:r>
                      <a:endParaRPr lang="en-GB" sz="2800" dirty="0"/>
                    </a:p>
                  </a:txBody>
                  <a:tcPr/>
                </a:tc>
              </a:tr>
              <a:tr h="370840">
                <a:tc>
                  <a:txBody>
                    <a:bodyPr/>
                    <a:lstStyle/>
                    <a:p>
                      <a:r>
                        <a:rPr lang="en-GB" sz="2800" b="1" dirty="0" smtClean="0"/>
                        <a:t>During Menses</a:t>
                      </a:r>
                      <a:endParaRPr lang="en-GB" sz="2800" b="1" dirty="0"/>
                    </a:p>
                  </a:txBody>
                  <a:tcPr/>
                </a:tc>
                <a:tc>
                  <a:txBody>
                    <a:bodyPr/>
                    <a:lstStyle/>
                    <a:p>
                      <a:r>
                        <a:rPr lang="en-GB" sz="2800" dirty="0" smtClean="0"/>
                        <a:t>Avoid womb</a:t>
                      </a:r>
                      <a:endParaRPr lang="en-GB" sz="2800" dirty="0"/>
                    </a:p>
                  </a:txBody>
                  <a:tcPr/>
                </a:tc>
              </a:tr>
              <a:tr h="370840">
                <a:tc>
                  <a:txBody>
                    <a:bodyPr/>
                    <a:lstStyle/>
                    <a:p>
                      <a:r>
                        <a:rPr lang="en-GB" sz="2800" b="1" dirty="0" smtClean="0"/>
                        <a:t>End</a:t>
                      </a:r>
                      <a:r>
                        <a:rPr lang="en-GB" sz="2800" b="1" baseline="0" dirty="0" smtClean="0"/>
                        <a:t> of Menses to ovulation</a:t>
                      </a:r>
                      <a:endParaRPr lang="en-GB" sz="2800" b="1" dirty="0"/>
                    </a:p>
                  </a:txBody>
                  <a:tcPr/>
                </a:tc>
                <a:tc>
                  <a:txBody>
                    <a:bodyPr/>
                    <a:lstStyle/>
                    <a:p>
                      <a:r>
                        <a:rPr lang="en-GB" sz="2800" dirty="0" smtClean="0"/>
                        <a:t>Whole massage</a:t>
                      </a:r>
                      <a:endParaRPr lang="en-GB" sz="2800" dirty="0"/>
                    </a:p>
                  </a:txBody>
                  <a:tcPr/>
                </a:tc>
              </a:tr>
              <a:tr h="370840">
                <a:tc>
                  <a:txBody>
                    <a:bodyPr/>
                    <a:lstStyle/>
                    <a:p>
                      <a:r>
                        <a:rPr lang="en-GB" sz="2800" b="1" dirty="0" smtClean="0"/>
                        <a:t>Ovulation</a:t>
                      </a:r>
                      <a:r>
                        <a:rPr lang="en-GB" sz="2800" b="1" baseline="0" dirty="0" smtClean="0"/>
                        <a:t> to menses or Pregnancy</a:t>
                      </a:r>
                      <a:endParaRPr lang="en-GB" sz="2800" b="1" dirty="0"/>
                    </a:p>
                  </a:txBody>
                  <a:tcPr/>
                </a:tc>
                <a:tc>
                  <a:txBody>
                    <a:bodyPr/>
                    <a:lstStyle/>
                    <a:p>
                      <a:r>
                        <a:rPr lang="en-GB" sz="2800" dirty="0" smtClean="0"/>
                        <a:t>Avoid womb</a:t>
                      </a:r>
                      <a:endParaRPr lang="en-GB" sz="2800" dirty="0"/>
                    </a:p>
                  </a:txBody>
                  <a:tcPr/>
                </a:tc>
              </a:tr>
            </a:tbl>
          </a:graphicData>
        </a:graphic>
      </p:graphicFrame>
      <p:sp>
        <p:nvSpPr>
          <p:cNvPr id="8" name="TextBox 7"/>
          <p:cNvSpPr txBox="1"/>
          <p:nvPr/>
        </p:nvSpPr>
        <p:spPr>
          <a:xfrm>
            <a:off x="1142976" y="428604"/>
            <a:ext cx="6858048" cy="1384995"/>
          </a:xfrm>
          <a:prstGeom prst="rect">
            <a:avLst/>
          </a:prstGeom>
          <a:noFill/>
        </p:spPr>
        <p:txBody>
          <a:bodyPr wrap="square" rtlCol="0">
            <a:spAutoFit/>
          </a:bodyPr>
          <a:lstStyle/>
          <a:p>
            <a:pPr algn="ctr"/>
            <a:r>
              <a:rPr lang="en-GB" sz="4800" b="1" dirty="0" smtClean="0"/>
              <a:t>Natural Conception</a:t>
            </a:r>
          </a:p>
          <a:p>
            <a:pPr algn="ctr"/>
            <a:r>
              <a:rPr lang="en-GB" sz="3600" b="1" dirty="0" smtClean="0"/>
              <a:t>“Actively Trying to Conceive”</a:t>
            </a:r>
            <a:endParaRPr lang="en-GB" sz="36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Other ART Methods</a:t>
            </a:r>
            <a:endParaRPr lang="en-GB" dirty="0"/>
          </a:p>
        </p:txBody>
      </p:sp>
      <p:sp>
        <p:nvSpPr>
          <p:cNvPr id="3" name="Content Placeholder 2"/>
          <p:cNvSpPr>
            <a:spLocks noGrp="1"/>
          </p:cNvSpPr>
          <p:nvPr>
            <p:ph idx="1"/>
          </p:nvPr>
        </p:nvSpPr>
        <p:spPr/>
        <p:txBody>
          <a:bodyPr>
            <a:normAutofit fontScale="25000" lnSpcReduction="20000"/>
          </a:bodyPr>
          <a:lstStyle/>
          <a:p>
            <a:pPr lvl="0"/>
            <a:r>
              <a:rPr lang="en-GB" sz="14800" dirty="0" err="1" smtClean="0"/>
              <a:t>IMSI</a:t>
            </a:r>
            <a:r>
              <a:rPr lang="en-GB" sz="14800" dirty="0" smtClean="0"/>
              <a:t> - Intracytoplasmic Morphological Sperm Injection</a:t>
            </a:r>
          </a:p>
          <a:p>
            <a:pPr lvl="0"/>
            <a:r>
              <a:rPr lang="en-US" sz="14800" dirty="0" err="1" smtClean="0"/>
              <a:t>IVM</a:t>
            </a:r>
            <a:r>
              <a:rPr lang="en-US" sz="14800" dirty="0" smtClean="0"/>
              <a:t> – in vitro maturation.</a:t>
            </a:r>
            <a:endParaRPr lang="en-GB" sz="14800" dirty="0" smtClean="0"/>
          </a:p>
          <a:p>
            <a:pPr lvl="0"/>
            <a:r>
              <a:rPr lang="en-US" sz="14800" dirty="0" err="1" smtClean="0"/>
              <a:t>Blastocyst</a:t>
            </a:r>
            <a:r>
              <a:rPr lang="en-US" sz="14800" dirty="0" smtClean="0"/>
              <a:t> transfer</a:t>
            </a:r>
            <a:endParaRPr lang="en-GB" sz="14800" dirty="0" smtClean="0"/>
          </a:p>
          <a:p>
            <a:pPr lvl="0"/>
            <a:r>
              <a:rPr lang="en-US" sz="14800" dirty="0" smtClean="0"/>
              <a:t>Gift – gamete intra-fallopian transfer</a:t>
            </a:r>
            <a:endParaRPr lang="en-GB" sz="14800" dirty="0" smtClean="0"/>
          </a:p>
          <a:p>
            <a:pPr lvl="0"/>
            <a:r>
              <a:rPr lang="en-US" sz="14800" dirty="0" err="1" smtClean="0"/>
              <a:t>Zift</a:t>
            </a:r>
            <a:r>
              <a:rPr lang="en-US" sz="14800" dirty="0" smtClean="0"/>
              <a:t> – zygote intra-fallopian transfer</a:t>
            </a:r>
            <a:endParaRPr lang="en-GB" sz="14800" dirty="0" smtClean="0"/>
          </a:p>
          <a:p>
            <a:pPr lvl="0"/>
            <a:r>
              <a:rPr lang="en-US" sz="14800" dirty="0" smtClean="0"/>
              <a:t>Assisted hatching</a:t>
            </a:r>
            <a:endParaRPr lang="en-GB" sz="14800" dirty="0" smtClean="0"/>
          </a:p>
          <a:p>
            <a:pPr>
              <a:buNone/>
            </a:pPr>
            <a:endParaRPr lang="en-GB" sz="14800" dirty="0"/>
          </a:p>
          <a:p>
            <a:pPr>
              <a:buNone/>
            </a:pPr>
            <a:r>
              <a:rPr lang="en-US" sz="14800" dirty="0"/>
              <a:t> </a:t>
            </a:r>
            <a:endParaRPr lang="en-GB" sz="14800" dirty="0"/>
          </a:p>
          <a:p>
            <a:pPr>
              <a:buNone/>
            </a:pPr>
            <a:endParaRPr lang="en-GB" dirty="0" smtClean="0"/>
          </a:p>
          <a:p>
            <a:pPr>
              <a:buNone/>
            </a:pPr>
            <a:endParaRPr lang="en-GB" dirty="0"/>
          </a:p>
          <a:p>
            <a:pPr>
              <a:buNone/>
            </a:pPr>
            <a:endParaRPr lang="en-GB" dirty="0" smtClean="0"/>
          </a:p>
          <a:p>
            <a:pPr>
              <a:buNone/>
            </a:pPr>
            <a:endParaRPr lang="en-GB" dirty="0"/>
          </a:p>
          <a:p>
            <a:pPr>
              <a:buNone/>
            </a:pPr>
            <a:endParaRPr lang="en-GB" dirty="0" smtClean="0"/>
          </a:p>
          <a:p>
            <a:pPr>
              <a:buNone/>
            </a:pPr>
            <a:endParaRPr lang="en-GB" dirty="0"/>
          </a:p>
          <a:p>
            <a:pPr>
              <a:buNone/>
            </a:pPr>
            <a:endParaRPr lang="en-GB" dirty="0" smtClean="0"/>
          </a:p>
          <a:p>
            <a:pPr>
              <a:buNone/>
            </a:pPr>
            <a:endParaRPr lang="en-GB" dirty="0"/>
          </a:p>
          <a:p>
            <a:pPr>
              <a:buNone/>
            </a:pPr>
            <a:r>
              <a:rPr lang="en-GB" dirty="0"/>
              <a:t> </a:t>
            </a:r>
          </a:p>
          <a:p>
            <a:endParaRPr lang="en-GB" dirty="0"/>
          </a:p>
        </p:txBody>
      </p:sp>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graphicFrame>
        <p:nvGraphicFramePr>
          <p:cNvPr id="9" name="Content Placeholder 8"/>
          <p:cNvGraphicFramePr>
            <a:graphicFrameLocks noGrp="1"/>
          </p:cNvGraphicFramePr>
          <p:nvPr>
            <p:ph idx="1"/>
          </p:nvPr>
        </p:nvGraphicFramePr>
        <p:xfrm>
          <a:off x="428596" y="2857496"/>
          <a:ext cx="8229600" cy="2926080"/>
        </p:xfrm>
        <a:graphic>
          <a:graphicData uri="http://schemas.openxmlformats.org/drawingml/2006/table">
            <a:tbl>
              <a:tblPr firstRow="1" bandRow="1">
                <a:tableStyleId>{00A15C55-8517-42AA-B614-E9B94910E393}</a:tableStyleId>
              </a:tblPr>
              <a:tblGrid>
                <a:gridCol w="4114800"/>
                <a:gridCol w="4114800"/>
              </a:tblGrid>
              <a:tr h="370840">
                <a:tc>
                  <a:txBody>
                    <a:bodyPr/>
                    <a:lstStyle/>
                    <a:p>
                      <a:r>
                        <a:rPr lang="en-GB" sz="2800" dirty="0" smtClean="0"/>
                        <a:t>Stage of Cycle</a:t>
                      </a:r>
                      <a:endParaRPr lang="en-GB" sz="2800" dirty="0"/>
                    </a:p>
                  </a:txBody>
                  <a:tcPr/>
                </a:tc>
                <a:tc>
                  <a:txBody>
                    <a:bodyPr/>
                    <a:lstStyle/>
                    <a:p>
                      <a:r>
                        <a:rPr lang="en-GB" sz="2800" dirty="0" smtClean="0"/>
                        <a:t>Treatment</a:t>
                      </a:r>
                      <a:endParaRPr lang="en-GB" sz="2800" dirty="0"/>
                    </a:p>
                  </a:txBody>
                  <a:tcPr/>
                </a:tc>
              </a:tr>
              <a:tr h="370840">
                <a:tc>
                  <a:txBody>
                    <a:bodyPr/>
                    <a:lstStyle/>
                    <a:p>
                      <a:r>
                        <a:rPr lang="en-GB" sz="2800" b="1" dirty="0" smtClean="0"/>
                        <a:t>During Menses</a:t>
                      </a:r>
                      <a:endParaRPr lang="en-GB" sz="2800" b="1" dirty="0"/>
                    </a:p>
                  </a:txBody>
                  <a:tcPr/>
                </a:tc>
                <a:tc>
                  <a:txBody>
                    <a:bodyPr/>
                    <a:lstStyle/>
                    <a:p>
                      <a:r>
                        <a:rPr lang="en-GB" sz="2800" dirty="0" smtClean="0"/>
                        <a:t>Avoid womb</a:t>
                      </a:r>
                      <a:endParaRPr lang="en-GB" sz="2800" dirty="0"/>
                    </a:p>
                  </a:txBody>
                  <a:tcPr/>
                </a:tc>
              </a:tr>
              <a:tr h="370840">
                <a:tc>
                  <a:txBody>
                    <a:bodyPr/>
                    <a:lstStyle/>
                    <a:p>
                      <a:r>
                        <a:rPr lang="en-GB" sz="2800" b="1" dirty="0" smtClean="0"/>
                        <a:t>End</a:t>
                      </a:r>
                      <a:r>
                        <a:rPr lang="en-GB" sz="2800" b="1" baseline="0" dirty="0" smtClean="0"/>
                        <a:t> of Menses to ovulation</a:t>
                      </a:r>
                      <a:endParaRPr lang="en-GB" sz="2800" b="1" dirty="0"/>
                    </a:p>
                  </a:txBody>
                  <a:tcPr/>
                </a:tc>
                <a:tc>
                  <a:txBody>
                    <a:bodyPr/>
                    <a:lstStyle/>
                    <a:p>
                      <a:r>
                        <a:rPr lang="en-GB" sz="2800" dirty="0" smtClean="0"/>
                        <a:t>Whole massage</a:t>
                      </a:r>
                      <a:endParaRPr lang="en-GB" sz="2800" dirty="0"/>
                    </a:p>
                  </a:txBody>
                  <a:tcPr/>
                </a:tc>
              </a:tr>
              <a:tr h="370840">
                <a:tc>
                  <a:txBody>
                    <a:bodyPr/>
                    <a:lstStyle/>
                    <a:p>
                      <a:r>
                        <a:rPr lang="en-GB" sz="2800" b="1" dirty="0" smtClean="0"/>
                        <a:t>Ovulation</a:t>
                      </a:r>
                      <a:r>
                        <a:rPr lang="en-GB" sz="2800" b="1" baseline="0" dirty="0" smtClean="0"/>
                        <a:t> to menses or Pregnancy</a:t>
                      </a:r>
                      <a:endParaRPr lang="en-GB" sz="2800" b="1" dirty="0"/>
                    </a:p>
                  </a:txBody>
                  <a:tcPr/>
                </a:tc>
                <a:tc>
                  <a:txBody>
                    <a:bodyPr/>
                    <a:lstStyle/>
                    <a:p>
                      <a:r>
                        <a:rPr lang="en-GB" sz="2800" dirty="0" smtClean="0"/>
                        <a:t>Whole massage</a:t>
                      </a:r>
                      <a:endParaRPr lang="en-GB" sz="2800" dirty="0"/>
                    </a:p>
                  </a:txBody>
                  <a:tcPr/>
                </a:tc>
              </a:tr>
            </a:tbl>
          </a:graphicData>
        </a:graphic>
      </p:graphicFrame>
      <p:sp>
        <p:nvSpPr>
          <p:cNvPr id="8" name="TextBox 7"/>
          <p:cNvSpPr txBox="1"/>
          <p:nvPr/>
        </p:nvSpPr>
        <p:spPr>
          <a:xfrm>
            <a:off x="1142976" y="428604"/>
            <a:ext cx="6858048" cy="2123658"/>
          </a:xfrm>
          <a:prstGeom prst="rect">
            <a:avLst/>
          </a:prstGeom>
          <a:noFill/>
        </p:spPr>
        <p:txBody>
          <a:bodyPr wrap="square" rtlCol="0">
            <a:spAutoFit/>
          </a:bodyPr>
          <a:lstStyle/>
          <a:p>
            <a:pPr algn="ctr"/>
            <a:r>
              <a:rPr lang="en-GB" sz="4800" b="1" dirty="0" smtClean="0"/>
              <a:t>Preparation for Conception</a:t>
            </a:r>
          </a:p>
          <a:p>
            <a:pPr algn="ctr"/>
            <a:r>
              <a:rPr lang="en-GB" sz="3600" b="1" dirty="0" smtClean="0"/>
              <a:t>“Not actively trying to conceive”</a:t>
            </a:r>
            <a:endParaRPr lang="en-GB" sz="3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6" name="TextBox 5"/>
          <p:cNvSpPr txBox="1"/>
          <p:nvPr/>
        </p:nvSpPr>
        <p:spPr>
          <a:xfrm>
            <a:off x="1142976" y="428604"/>
            <a:ext cx="6858048" cy="830997"/>
          </a:xfrm>
          <a:prstGeom prst="rect">
            <a:avLst/>
          </a:prstGeom>
          <a:noFill/>
        </p:spPr>
        <p:txBody>
          <a:bodyPr wrap="square" rtlCol="0">
            <a:spAutoFit/>
          </a:bodyPr>
          <a:lstStyle/>
          <a:p>
            <a:pPr algn="ctr"/>
            <a:r>
              <a:rPr lang="en-GB" sz="4800" b="1" dirty="0" err="1" smtClean="0"/>
              <a:t>IVF</a:t>
            </a:r>
            <a:r>
              <a:rPr lang="en-GB" sz="4800" b="1" dirty="0" smtClean="0"/>
              <a:t> Statistics</a:t>
            </a:r>
            <a:endParaRPr lang="en-GB" sz="4800" b="1" dirty="0"/>
          </a:p>
        </p:txBody>
      </p:sp>
      <p:sp>
        <p:nvSpPr>
          <p:cNvPr id="7" name="Content Placeholder 6"/>
          <p:cNvSpPr>
            <a:spLocks noGrp="1"/>
          </p:cNvSpPr>
          <p:nvPr>
            <p:ph idx="1"/>
          </p:nvPr>
        </p:nvSpPr>
        <p:spPr/>
        <p:txBody>
          <a:bodyPr>
            <a:normAutofit/>
          </a:bodyPr>
          <a:lstStyle/>
          <a:p>
            <a:pPr>
              <a:buNone/>
            </a:pPr>
            <a:r>
              <a:rPr lang="en-GB" sz="2800" b="1" dirty="0" smtClean="0"/>
              <a:t>	</a:t>
            </a:r>
            <a:r>
              <a:rPr lang="en-GB" sz="2400" b="1" dirty="0" smtClean="0"/>
              <a:t>Pregnancy rate </a:t>
            </a:r>
            <a:r>
              <a:rPr lang="en-GB" sz="2400" dirty="0" smtClean="0"/>
              <a:t>(per embryo transfer) for patients receiving </a:t>
            </a:r>
            <a:r>
              <a:rPr lang="en-GB" sz="2400" dirty="0" err="1" smtClean="0"/>
              <a:t>IVF</a:t>
            </a:r>
            <a:r>
              <a:rPr lang="en-GB" sz="2400" dirty="0" smtClean="0"/>
              <a:t> treatment using their own fresh eggs, 2010 and 2011</a:t>
            </a:r>
            <a:r>
              <a:rPr lang="en-GB" sz="2800" dirty="0" smtClean="0"/>
              <a:t>.</a:t>
            </a:r>
            <a:r>
              <a:rPr lang="en-GB" sz="1200" dirty="0" smtClean="0"/>
              <a:t> (www.hfea.gov.uk)</a:t>
            </a:r>
            <a:endParaRPr lang="en-GB" dirty="0"/>
          </a:p>
        </p:txBody>
      </p:sp>
      <p:graphicFrame>
        <p:nvGraphicFramePr>
          <p:cNvPr id="10" name="Table 9"/>
          <p:cNvGraphicFramePr>
            <a:graphicFrameLocks noGrp="1"/>
          </p:cNvGraphicFramePr>
          <p:nvPr/>
        </p:nvGraphicFramePr>
        <p:xfrm>
          <a:off x="785786" y="2714620"/>
          <a:ext cx="7072362" cy="3413760"/>
        </p:xfrm>
        <a:graphic>
          <a:graphicData uri="http://schemas.openxmlformats.org/drawingml/2006/table">
            <a:tbl>
              <a:tblPr firstRow="1" bandRow="1">
                <a:tableStyleId>{5C22544A-7EE6-4342-B048-85BDC9FD1C3A}</a:tableStyleId>
              </a:tblPr>
              <a:tblGrid>
                <a:gridCol w="2357454"/>
                <a:gridCol w="2357454"/>
                <a:gridCol w="2357454"/>
              </a:tblGrid>
              <a:tr h="370840">
                <a:tc>
                  <a:txBody>
                    <a:bodyPr/>
                    <a:lstStyle/>
                    <a:p>
                      <a:r>
                        <a:rPr lang="en-GB" sz="2200" dirty="0" smtClean="0"/>
                        <a:t>Age</a:t>
                      </a:r>
                      <a:endParaRPr lang="en-GB" sz="2200" dirty="0"/>
                    </a:p>
                  </a:txBody>
                  <a:tcPr/>
                </a:tc>
                <a:tc>
                  <a:txBody>
                    <a:bodyPr/>
                    <a:lstStyle/>
                    <a:p>
                      <a:r>
                        <a:rPr lang="en-GB" sz="2200" dirty="0" smtClean="0"/>
                        <a:t>2010</a:t>
                      </a:r>
                      <a:endParaRPr lang="en-GB" sz="2200" dirty="0"/>
                    </a:p>
                  </a:txBody>
                  <a:tcPr/>
                </a:tc>
                <a:tc>
                  <a:txBody>
                    <a:bodyPr/>
                    <a:lstStyle/>
                    <a:p>
                      <a:r>
                        <a:rPr lang="en-GB" sz="2200" dirty="0" smtClean="0"/>
                        <a:t>2011</a:t>
                      </a:r>
                      <a:endParaRPr lang="en-GB" sz="2200" dirty="0"/>
                    </a:p>
                  </a:txBody>
                  <a:tcPr/>
                </a:tc>
              </a:tr>
              <a:tr h="370840">
                <a:tc>
                  <a:txBody>
                    <a:bodyPr/>
                    <a:lstStyle/>
                    <a:p>
                      <a:r>
                        <a:rPr lang="en-GB" sz="2200" dirty="0" smtClean="0"/>
                        <a:t>18 – 34</a:t>
                      </a:r>
                      <a:endParaRPr lang="en-GB" sz="2200" dirty="0"/>
                    </a:p>
                  </a:txBody>
                  <a:tcPr/>
                </a:tc>
                <a:tc>
                  <a:txBody>
                    <a:bodyPr/>
                    <a:lstStyle/>
                    <a:p>
                      <a:r>
                        <a:rPr lang="en-GB" sz="2200" dirty="0" smtClean="0"/>
                        <a:t>41.1%</a:t>
                      </a:r>
                      <a:endParaRPr lang="en-GB" sz="2200" dirty="0"/>
                    </a:p>
                  </a:txBody>
                  <a:tcPr/>
                </a:tc>
                <a:tc>
                  <a:txBody>
                    <a:bodyPr/>
                    <a:lstStyle/>
                    <a:p>
                      <a:r>
                        <a:rPr lang="en-GB" sz="2200" dirty="0" smtClean="0"/>
                        <a:t>40.6%</a:t>
                      </a:r>
                      <a:endParaRPr lang="en-GB" sz="2200" dirty="0"/>
                    </a:p>
                  </a:txBody>
                  <a:tcPr/>
                </a:tc>
              </a:tr>
              <a:tr h="370840">
                <a:tc>
                  <a:txBody>
                    <a:bodyPr/>
                    <a:lstStyle/>
                    <a:p>
                      <a:r>
                        <a:rPr lang="en-GB" sz="2200" dirty="0" smtClean="0"/>
                        <a:t>35 – 37</a:t>
                      </a:r>
                      <a:endParaRPr lang="en-GB" sz="2200" dirty="0"/>
                    </a:p>
                  </a:txBody>
                  <a:tcPr/>
                </a:tc>
                <a:tc>
                  <a:txBody>
                    <a:bodyPr/>
                    <a:lstStyle/>
                    <a:p>
                      <a:r>
                        <a:rPr lang="en-GB" sz="2200" dirty="0" smtClean="0"/>
                        <a:t>35.9%</a:t>
                      </a:r>
                      <a:endParaRPr lang="en-GB" sz="2200" dirty="0"/>
                    </a:p>
                  </a:txBody>
                  <a:tcPr/>
                </a:tc>
                <a:tc>
                  <a:txBody>
                    <a:bodyPr/>
                    <a:lstStyle/>
                    <a:p>
                      <a:r>
                        <a:rPr lang="en-GB" sz="2200" dirty="0" smtClean="0"/>
                        <a:t>35.5%</a:t>
                      </a:r>
                      <a:endParaRPr lang="en-GB" sz="2200" dirty="0"/>
                    </a:p>
                  </a:txBody>
                  <a:tcPr/>
                </a:tc>
              </a:tr>
              <a:tr h="370840">
                <a:tc>
                  <a:txBody>
                    <a:bodyPr/>
                    <a:lstStyle/>
                    <a:p>
                      <a:r>
                        <a:rPr lang="en-GB" sz="2200" dirty="0" smtClean="0"/>
                        <a:t>38 – 39 </a:t>
                      </a:r>
                      <a:endParaRPr lang="en-GB" sz="2200" dirty="0"/>
                    </a:p>
                  </a:txBody>
                  <a:tcPr/>
                </a:tc>
                <a:tc>
                  <a:txBody>
                    <a:bodyPr/>
                    <a:lstStyle/>
                    <a:p>
                      <a:r>
                        <a:rPr lang="en-GB" sz="2200" dirty="0" smtClean="0"/>
                        <a:t>29.0%</a:t>
                      </a:r>
                      <a:endParaRPr lang="en-GB" sz="2200" dirty="0"/>
                    </a:p>
                  </a:txBody>
                  <a:tcPr/>
                </a:tc>
                <a:tc>
                  <a:txBody>
                    <a:bodyPr/>
                    <a:lstStyle/>
                    <a:p>
                      <a:r>
                        <a:rPr lang="en-GB" sz="2200" dirty="0" smtClean="0"/>
                        <a:t>28.1%</a:t>
                      </a:r>
                      <a:endParaRPr lang="en-GB" sz="2200" dirty="0"/>
                    </a:p>
                  </a:txBody>
                  <a:tcPr/>
                </a:tc>
              </a:tr>
              <a:tr h="370840">
                <a:tc>
                  <a:txBody>
                    <a:bodyPr/>
                    <a:lstStyle/>
                    <a:p>
                      <a:r>
                        <a:rPr lang="en-GB" sz="2200" dirty="0" smtClean="0"/>
                        <a:t>40 – 42</a:t>
                      </a:r>
                      <a:endParaRPr lang="en-GB" sz="2200" dirty="0"/>
                    </a:p>
                  </a:txBody>
                  <a:tcPr/>
                </a:tc>
                <a:tc>
                  <a:txBody>
                    <a:bodyPr/>
                    <a:lstStyle/>
                    <a:p>
                      <a:r>
                        <a:rPr lang="en-GB" sz="2200" dirty="0" smtClean="0"/>
                        <a:t>21.2% </a:t>
                      </a:r>
                      <a:endParaRPr lang="en-GB" sz="2200" dirty="0"/>
                    </a:p>
                  </a:txBody>
                  <a:tcPr/>
                </a:tc>
                <a:tc>
                  <a:txBody>
                    <a:bodyPr/>
                    <a:lstStyle/>
                    <a:p>
                      <a:r>
                        <a:rPr lang="en-GB" sz="2200" dirty="0" smtClean="0"/>
                        <a:t>21.2%</a:t>
                      </a:r>
                      <a:endParaRPr lang="en-GB" sz="2200" dirty="0"/>
                    </a:p>
                  </a:txBody>
                  <a:tcPr/>
                </a:tc>
              </a:tr>
              <a:tr h="370840">
                <a:tc>
                  <a:txBody>
                    <a:bodyPr/>
                    <a:lstStyle/>
                    <a:p>
                      <a:r>
                        <a:rPr lang="en-GB" sz="2200" dirty="0" smtClean="0"/>
                        <a:t>43 – 44</a:t>
                      </a:r>
                      <a:endParaRPr lang="en-GB" sz="2200" dirty="0"/>
                    </a:p>
                  </a:txBody>
                  <a:tcPr/>
                </a:tc>
                <a:tc>
                  <a:txBody>
                    <a:bodyPr/>
                    <a:lstStyle/>
                    <a:p>
                      <a:r>
                        <a:rPr lang="en-GB" sz="2200" dirty="0" smtClean="0"/>
                        <a:t>10.3% </a:t>
                      </a:r>
                      <a:endParaRPr lang="en-GB" sz="2200" dirty="0"/>
                    </a:p>
                  </a:txBody>
                  <a:tcPr/>
                </a:tc>
                <a:tc>
                  <a:txBody>
                    <a:bodyPr/>
                    <a:lstStyle/>
                    <a:p>
                      <a:r>
                        <a:rPr lang="en-GB" sz="2200" dirty="0" smtClean="0"/>
                        <a:t>11.2%</a:t>
                      </a:r>
                      <a:endParaRPr lang="en-GB" sz="2200" dirty="0"/>
                    </a:p>
                  </a:txBody>
                  <a:tcPr/>
                </a:tc>
              </a:tr>
              <a:tr h="370840">
                <a:tc>
                  <a:txBody>
                    <a:bodyPr/>
                    <a:lstStyle/>
                    <a:p>
                      <a:r>
                        <a:rPr lang="en-GB" sz="2200" dirty="0" smtClean="0"/>
                        <a:t>45+</a:t>
                      </a:r>
                      <a:endParaRPr lang="en-GB" sz="2200" dirty="0"/>
                    </a:p>
                  </a:txBody>
                  <a:tcPr/>
                </a:tc>
                <a:tc>
                  <a:txBody>
                    <a:bodyPr/>
                    <a:lstStyle/>
                    <a:p>
                      <a:r>
                        <a:rPr lang="en-GB" sz="2200" dirty="0" smtClean="0"/>
                        <a:t>4.2% </a:t>
                      </a:r>
                      <a:endParaRPr lang="en-GB" sz="2200" dirty="0"/>
                    </a:p>
                  </a:txBody>
                  <a:tcPr/>
                </a:tc>
                <a:tc>
                  <a:txBody>
                    <a:bodyPr/>
                    <a:lstStyle/>
                    <a:p>
                      <a:r>
                        <a:rPr lang="en-GB" sz="2200" dirty="0" smtClean="0"/>
                        <a:t>3.4%</a:t>
                      </a:r>
                      <a:endParaRPr lang="en-GB" sz="2200" dirty="0"/>
                    </a:p>
                  </a:txBody>
                  <a:tcPr/>
                </a:tc>
              </a:tr>
              <a:tr h="370840">
                <a:tc>
                  <a:txBody>
                    <a:bodyPr/>
                    <a:lstStyle/>
                    <a:p>
                      <a:r>
                        <a:rPr lang="en-GB" sz="2200" dirty="0" smtClean="0"/>
                        <a:t>All ages</a:t>
                      </a:r>
                      <a:endParaRPr lang="en-GB" sz="2200" dirty="0"/>
                    </a:p>
                  </a:txBody>
                  <a:tcPr/>
                </a:tc>
                <a:tc>
                  <a:txBody>
                    <a:bodyPr/>
                    <a:lstStyle/>
                    <a:p>
                      <a:r>
                        <a:rPr lang="en-GB" sz="2200" dirty="0" smtClean="0"/>
                        <a:t>34.1%</a:t>
                      </a:r>
                      <a:endParaRPr lang="en-GB" sz="2200" dirty="0"/>
                    </a:p>
                  </a:txBody>
                  <a:tcPr/>
                </a:tc>
                <a:tc>
                  <a:txBody>
                    <a:bodyPr/>
                    <a:lstStyle/>
                    <a:p>
                      <a:r>
                        <a:rPr lang="en-GB" sz="2200" dirty="0" smtClean="0"/>
                        <a:t>33.7%</a:t>
                      </a:r>
                      <a:endParaRPr lang="en-GB" sz="2200"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6" name="TextBox 5"/>
          <p:cNvSpPr txBox="1"/>
          <p:nvPr/>
        </p:nvSpPr>
        <p:spPr>
          <a:xfrm>
            <a:off x="1142976" y="428604"/>
            <a:ext cx="6858048" cy="830997"/>
          </a:xfrm>
          <a:prstGeom prst="rect">
            <a:avLst/>
          </a:prstGeom>
          <a:noFill/>
        </p:spPr>
        <p:txBody>
          <a:bodyPr wrap="square" rtlCol="0">
            <a:spAutoFit/>
          </a:bodyPr>
          <a:lstStyle/>
          <a:p>
            <a:pPr algn="ctr"/>
            <a:r>
              <a:rPr lang="en-GB" sz="4800" b="1" dirty="0" err="1" smtClean="0"/>
              <a:t>IVF</a:t>
            </a:r>
            <a:r>
              <a:rPr lang="en-GB" sz="4800" b="1" dirty="0" smtClean="0"/>
              <a:t> Statistics</a:t>
            </a:r>
            <a:endParaRPr lang="en-GB" sz="4800" b="1" dirty="0"/>
          </a:p>
        </p:txBody>
      </p:sp>
      <p:sp>
        <p:nvSpPr>
          <p:cNvPr id="7" name="Content Placeholder 6"/>
          <p:cNvSpPr>
            <a:spLocks noGrp="1"/>
          </p:cNvSpPr>
          <p:nvPr>
            <p:ph idx="1"/>
          </p:nvPr>
        </p:nvSpPr>
        <p:spPr/>
        <p:txBody>
          <a:bodyPr>
            <a:normAutofit/>
          </a:bodyPr>
          <a:lstStyle/>
          <a:p>
            <a:pPr>
              <a:buNone/>
            </a:pPr>
            <a:r>
              <a:rPr lang="en-GB" sz="2800" b="1" dirty="0" smtClean="0"/>
              <a:t> Live birth rate, </a:t>
            </a:r>
            <a:r>
              <a:rPr lang="en-GB" sz="2800" dirty="0" smtClean="0"/>
              <a:t>per cycle started, fresh own eggs, </a:t>
            </a:r>
          </a:p>
          <a:p>
            <a:pPr>
              <a:buNone/>
            </a:pPr>
            <a:r>
              <a:rPr lang="en-GB" sz="2800" dirty="0" smtClean="0"/>
              <a:t>2009 and 2010</a:t>
            </a:r>
            <a:r>
              <a:rPr lang="en-GB" sz="2800" b="1" dirty="0" smtClean="0"/>
              <a:t>. </a:t>
            </a:r>
            <a:r>
              <a:rPr lang="en-GB" sz="1200" dirty="0" smtClean="0"/>
              <a:t>(www.hfea.gov.uk)</a:t>
            </a:r>
          </a:p>
          <a:p>
            <a:pPr>
              <a:buNone/>
            </a:pPr>
            <a:endParaRPr lang="en-GB" dirty="0"/>
          </a:p>
        </p:txBody>
      </p:sp>
      <p:graphicFrame>
        <p:nvGraphicFramePr>
          <p:cNvPr id="10" name="Table 9"/>
          <p:cNvGraphicFramePr>
            <a:graphicFrameLocks noGrp="1"/>
          </p:cNvGraphicFramePr>
          <p:nvPr/>
        </p:nvGraphicFramePr>
        <p:xfrm>
          <a:off x="642910" y="2786058"/>
          <a:ext cx="7786743" cy="3413760"/>
        </p:xfrm>
        <a:graphic>
          <a:graphicData uri="http://schemas.openxmlformats.org/drawingml/2006/table">
            <a:tbl>
              <a:tblPr firstRow="1" bandRow="1">
                <a:tableStyleId>{5C22544A-7EE6-4342-B048-85BDC9FD1C3A}</a:tableStyleId>
              </a:tblPr>
              <a:tblGrid>
                <a:gridCol w="2595581"/>
                <a:gridCol w="2595581"/>
                <a:gridCol w="2595581"/>
              </a:tblGrid>
              <a:tr h="370840">
                <a:tc>
                  <a:txBody>
                    <a:bodyPr/>
                    <a:lstStyle/>
                    <a:p>
                      <a:r>
                        <a:rPr lang="en-GB" sz="2200" dirty="0" smtClean="0"/>
                        <a:t>Age</a:t>
                      </a:r>
                      <a:endParaRPr lang="en-GB" sz="2200" dirty="0"/>
                    </a:p>
                  </a:txBody>
                  <a:tcPr/>
                </a:tc>
                <a:tc>
                  <a:txBody>
                    <a:bodyPr/>
                    <a:lstStyle/>
                    <a:p>
                      <a:r>
                        <a:rPr lang="en-GB" sz="2200" dirty="0" smtClean="0"/>
                        <a:t>2009</a:t>
                      </a:r>
                      <a:endParaRPr lang="en-GB" sz="2200" dirty="0"/>
                    </a:p>
                  </a:txBody>
                  <a:tcPr/>
                </a:tc>
                <a:tc>
                  <a:txBody>
                    <a:bodyPr/>
                    <a:lstStyle/>
                    <a:p>
                      <a:r>
                        <a:rPr lang="en-GB" sz="2200" dirty="0" smtClean="0"/>
                        <a:t>2010</a:t>
                      </a:r>
                      <a:endParaRPr lang="en-GB" sz="2200" dirty="0"/>
                    </a:p>
                  </a:txBody>
                  <a:tcPr/>
                </a:tc>
              </a:tr>
              <a:tr h="370840">
                <a:tc>
                  <a:txBody>
                    <a:bodyPr/>
                    <a:lstStyle/>
                    <a:p>
                      <a:r>
                        <a:rPr lang="en-GB" sz="2200" dirty="0" smtClean="0"/>
                        <a:t>18 – 34</a:t>
                      </a:r>
                      <a:endParaRPr lang="en-GB" sz="2200" dirty="0"/>
                    </a:p>
                  </a:txBody>
                  <a:tcPr/>
                </a:tc>
                <a:tc>
                  <a:txBody>
                    <a:bodyPr/>
                    <a:lstStyle/>
                    <a:p>
                      <a:r>
                        <a:rPr lang="en-GB" sz="2200" dirty="0" smtClean="0"/>
                        <a:t>32.3%</a:t>
                      </a:r>
                      <a:endParaRPr lang="en-GB" sz="2200" dirty="0"/>
                    </a:p>
                  </a:txBody>
                  <a:tcPr/>
                </a:tc>
                <a:tc>
                  <a:txBody>
                    <a:bodyPr/>
                    <a:lstStyle/>
                    <a:p>
                      <a:r>
                        <a:rPr lang="en-GB" sz="2200" dirty="0" smtClean="0"/>
                        <a:t>32.2%</a:t>
                      </a:r>
                      <a:endParaRPr lang="en-GB" sz="2200" dirty="0"/>
                    </a:p>
                  </a:txBody>
                  <a:tcPr/>
                </a:tc>
              </a:tr>
              <a:tr h="370840">
                <a:tc>
                  <a:txBody>
                    <a:bodyPr/>
                    <a:lstStyle/>
                    <a:p>
                      <a:r>
                        <a:rPr lang="en-GB" sz="2200" dirty="0" smtClean="0"/>
                        <a:t>35 – 37</a:t>
                      </a:r>
                      <a:endParaRPr lang="en-GB" sz="2200" dirty="0"/>
                    </a:p>
                  </a:txBody>
                  <a:tcPr/>
                </a:tc>
                <a:tc>
                  <a:txBody>
                    <a:bodyPr/>
                    <a:lstStyle/>
                    <a:p>
                      <a:r>
                        <a:rPr lang="en-GB" sz="2200" dirty="0" smtClean="0"/>
                        <a:t>27.2%</a:t>
                      </a:r>
                      <a:endParaRPr lang="en-GB" sz="2200" dirty="0"/>
                    </a:p>
                  </a:txBody>
                  <a:tcPr/>
                </a:tc>
                <a:tc>
                  <a:txBody>
                    <a:bodyPr/>
                    <a:lstStyle/>
                    <a:p>
                      <a:r>
                        <a:rPr lang="en-GB" sz="2200" dirty="0" smtClean="0"/>
                        <a:t>27.7%</a:t>
                      </a:r>
                      <a:endParaRPr lang="en-GB" sz="2200" dirty="0"/>
                    </a:p>
                  </a:txBody>
                  <a:tcPr/>
                </a:tc>
              </a:tr>
              <a:tr h="370840">
                <a:tc>
                  <a:txBody>
                    <a:bodyPr/>
                    <a:lstStyle/>
                    <a:p>
                      <a:r>
                        <a:rPr lang="en-GB" sz="2200" dirty="0" smtClean="0"/>
                        <a:t>38 – 39 </a:t>
                      </a:r>
                      <a:endParaRPr lang="en-GB" sz="2200" dirty="0"/>
                    </a:p>
                  </a:txBody>
                  <a:tcPr/>
                </a:tc>
                <a:tc>
                  <a:txBody>
                    <a:bodyPr/>
                    <a:lstStyle/>
                    <a:p>
                      <a:r>
                        <a:rPr lang="en-GB" sz="2200" dirty="0" smtClean="0"/>
                        <a:t>19.1%</a:t>
                      </a:r>
                      <a:endParaRPr lang="en-GB" sz="2200" dirty="0"/>
                    </a:p>
                  </a:txBody>
                  <a:tcPr/>
                </a:tc>
                <a:tc>
                  <a:txBody>
                    <a:bodyPr/>
                    <a:lstStyle/>
                    <a:p>
                      <a:r>
                        <a:rPr lang="en-GB" sz="2200" dirty="0" smtClean="0"/>
                        <a:t>20.8%</a:t>
                      </a:r>
                      <a:endParaRPr lang="en-GB" sz="2200" dirty="0"/>
                    </a:p>
                  </a:txBody>
                  <a:tcPr/>
                </a:tc>
              </a:tr>
              <a:tr h="370840">
                <a:tc>
                  <a:txBody>
                    <a:bodyPr/>
                    <a:lstStyle/>
                    <a:p>
                      <a:r>
                        <a:rPr lang="en-GB" sz="2200" dirty="0" smtClean="0"/>
                        <a:t>40 – 42</a:t>
                      </a:r>
                      <a:endParaRPr lang="en-GB" sz="2200" dirty="0"/>
                    </a:p>
                  </a:txBody>
                  <a:tcPr/>
                </a:tc>
                <a:tc>
                  <a:txBody>
                    <a:bodyPr/>
                    <a:lstStyle/>
                    <a:p>
                      <a:r>
                        <a:rPr lang="en-GB" sz="2200" dirty="0" smtClean="0"/>
                        <a:t>12.7%</a:t>
                      </a:r>
                      <a:endParaRPr lang="en-GB" sz="2200" dirty="0"/>
                    </a:p>
                  </a:txBody>
                  <a:tcPr/>
                </a:tc>
                <a:tc>
                  <a:txBody>
                    <a:bodyPr/>
                    <a:lstStyle/>
                    <a:p>
                      <a:r>
                        <a:rPr lang="en-GB" sz="2200" dirty="0" smtClean="0"/>
                        <a:t>13.6%</a:t>
                      </a:r>
                      <a:endParaRPr lang="en-GB" sz="2200" dirty="0"/>
                    </a:p>
                  </a:txBody>
                  <a:tcPr/>
                </a:tc>
              </a:tr>
              <a:tr h="370840">
                <a:tc>
                  <a:txBody>
                    <a:bodyPr/>
                    <a:lstStyle/>
                    <a:p>
                      <a:r>
                        <a:rPr lang="en-GB" sz="2200" dirty="0" smtClean="0"/>
                        <a:t>43 – 44</a:t>
                      </a:r>
                      <a:endParaRPr lang="en-GB" sz="2200" dirty="0"/>
                    </a:p>
                  </a:txBody>
                  <a:tcPr/>
                </a:tc>
                <a:tc>
                  <a:txBody>
                    <a:bodyPr/>
                    <a:lstStyle/>
                    <a:p>
                      <a:r>
                        <a:rPr lang="en-GB" sz="2200" dirty="0" smtClean="0"/>
                        <a:t>5.1%</a:t>
                      </a:r>
                      <a:endParaRPr lang="en-GB" sz="2200" dirty="0"/>
                    </a:p>
                  </a:txBody>
                  <a:tcPr/>
                </a:tc>
                <a:tc>
                  <a:txBody>
                    <a:bodyPr/>
                    <a:lstStyle/>
                    <a:p>
                      <a:r>
                        <a:rPr lang="en-GB" sz="2200" dirty="0" smtClean="0"/>
                        <a:t>5.0%</a:t>
                      </a:r>
                      <a:endParaRPr lang="en-GB" sz="2200" dirty="0"/>
                    </a:p>
                  </a:txBody>
                  <a:tcPr/>
                </a:tc>
              </a:tr>
              <a:tr h="370840">
                <a:tc>
                  <a:txBody>
                    <a:bodyPr/>
                    <a:lstStyle/>
                    <a:p>
                      <a:r>
                        <a:rPr lang="en-GB" sz="2200" dirty="0" smtClean="0"/>
                        <a:t>45+</a:t>
                      </a:r>
                      <a:endParaRPr lang="en-GB" sz="2200" dirty="0"/>
                    </a:p>
                  </a:txBody>
                  <a:tcPr/>
                </a:tc>
                <a:tc>
                  <a:txBody>
                    <a:bodyPr/>
                    <a:lstStyle/>
                    <a:p>
                      <a:r>
                        <a:rPr lang="en-GB" sz="2200" dirty="0" smtClean="0"/>
                        <a:t>1.5%</a:t>
                      </a:r>
                      <a:endParaRPr lang="en-GB" sz="2200" dirty="0"/>
                    </a:p>
                  </a:txBody>
                  <a:tcPr/>
                </a:tc>
                <a:tc>
                  <a:txBody>
                    <a:bodyPr/>
                    <a:lstStyle/>
                    <a:p>
                      <a:r>
                        <a:rPr lang="en-GB" sz="2200" dirty="0" smtClean="0"/>
                        <a:t>1.9%</a:t>
                      </a:r>
                      <a:endParaRPr lang="en-GB" sz="2200" dirty="0"/>
                    </a:p>
                  </a:txBody>
                  <a:tcPr/>
                </a:tc>
              </a:tr>
              <a:tr h="370840">
                <a:tc>
                  <a:txBody>
                    <a:bodyPr/>
                    <a:lstStyle/>
                    <a:p>
                      <a:r>
                        <a:rPr lang="en-GB" sz="2200" dirty="0" smtClean="0"/>
                        <a:t>All ages</a:t>
                      </a:r>
                      <a:endParaRPr lang="en-GB" sz="2200" dirty="0"/>
                    </a:p>
                  </a:txBody>
                  <a:tcPr/>
                </a:tc>
                <a:tc>
                  <a:txBody>
                    <a:bodyPr/>
                    <a:lstStyle/>
                    <a:p>
                      <a:r>
                        <a:rPr lang="en-GB" sz="2200" dirty="0" smtClean="0"/>
                        <a:t>25.2%</a:t>
                      </a:r>
                      <a:endParaRPr lang="en-GB" sz="2200" dirty="0"/>
                    </a:p>
                  </a:txBody>
                  <a:tcPr/>
                </a:tc>
                <a:tc>
                  <a:txBody>
                    <a:bodyPr/>
                    <a:lstStyle/>
                    <a:p>
                      <a:r>
                        <a:rPr lang="en-GB" sz="2200" dirty="0" smtClean="0"/>
                        <a:t>25.6%</a:t>
                      </a:r>
                      <a:endParaRPr lang="en-GB" sz="2200"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6" name="TextBox 5"/>
          <p:cNvSpPr txBox="1"/>
          <p:nvPr/>
        </p:nvSpPr>
        <p:spPr>
          <a:xfrm>
            <a:off x="1142976" y="428604"/>
            <a:ext cx="6858048" cy="830997"/>
          </a:xfrm>
          <a:prstGeom prst="rect">
            <a:avLst/>
          </a:prstGeom>
          <a:noFill/>
        </p:spPr>
        <p:txBody>
          <a:bodyPr wrap="square" rtlCol="0">
            <a:spAutoFit/>
          </a:bodyPr>
          <a:lstStyle/>
          <a:p>
            <a:pPr algn="ctr"/>
            <a:r>
              <a:rPr lang="en-GB" sz="4800" b="1" dirty="0" err="1" smtClean="0"/>
              <a:t>IUI</a:t>
            </a:r>
            <a:r>
              <a:rPr lang="en-GB" sz="4800" b="1" dirty="0" smtClean="0"/>
              <a:t> Statistics</a:t>
            </a:r>
            <a:endParaRPr lang="en-GB" sz="4800" b="1" dirty="0"/>
          </a:p>
        </p:txBody>
      </p:sp>
      <p:sp>
        <p:nvSpPr>
          <p:cNvPr id="7" name="Content Placeholder 6"/>
          <p:cNvSpPr>
            <a:spLocks noGrp="1"/>
          </p:cNvSpPr>
          <p:nvPr>
            <p:ph idx="1"/>
          </p:nvPr>
        </p:nvSpPr>
        <p:spPr/>
        <p:txBody>
          <a:bodyPr>
            <a:normAutofit lnSpcReduction="10000"/>
          </a:bodyPr>
          <a:lstStyle/>
          <a:p>
            <a:pPr>
              <a:buNone/>
            </a:pPr>
            <a:r>
              <a:rPr lang="en-GB" dirty="0" smtClean="0"/>
              <a:t>	</a:t>
            </a:r>
            <a:r>
              <a:rPr lang="en-GB" b="1" dirty="0" err="1" smtClean="0"/>
              <a:t>IUI</a:t>
            </a:r>
            <a:r>
              <a:rPr lang="en-GB" dirty="0" smtClean="0"/>
              <a:t> statistics of </a:t>
            </a:r>
            <a:r>
              <a:rPr lang="en-GB" b="1" dirty="0" smtClean="0"/>
              <a:t>live births </a:t>
            </a:r>
            <a:r>
              <a:rPr lang="en-GB" dirty="0" smtClean="0"/>
              <a:t>in 2010 using sperm donor in </a:t>
            </a:r>
            <a:r>
              <a:rPr lang="en-GB" dirty="0" err="1" smtClean="0"/>
              <a:t>IUI</a:t>
            </a:r>
            <a:r>
              <a:rPr lang="en-GB" dirty="0" smtClean="0"/>
              <a:t/>
            </a:r>
            <a:br>
              <a:rPr lang="en-GB" dirty="0" smtClean="0"/>
            </a:br>
            <a:r>
              <a:rPr lang="en-GB" dirty="0" smtClean="0"/>
              <a:t/>
            </a:r>
            <a:br>
              <a:rPr lang="en-GB" dirty="0" smtClean="0"/>
            </a:br>
            <a:endParaRPr lang="en-GB" dirty="0" smtClean="0"/>
          </a:p>
          <a:p>
            <a:pPr>
              <a:buNone/>
            </a:pPr>
            <a:endParaRPr lang="en-GB" sz="1200" dirty="0" smtClean="0">
              <a:hlinkClick r:id="rId3"/>
            </a:endParaRPr>
          </a:p>
          <a:p>
            <a:pPr>
              <a:buNone/>
            </a:pPr>
            <a:endParaRPr lang="en-GB" sz="1200" dirty="0" smtClean="0">
              <a:hlinkClick r:id="rId3"/>
            </a:endParaRPr>
          </a:p>
          <a:p>
            <a:pPr>
              <a:buNone/>
            </a:pPr>
            <a:endParaRPr lang="en-GB" sz="1200" dirty="0" smtClean="0">
              <a:hlinkClick r:id="rId3"/>
            </a:endParaRPr>
          </a:p>
          <a:p>
            <a:pPr>
              <a:buNone/>
            </a:pPr>
            <a:endParaRPr lang="en-GB" sz="1200" dirty="0" smtClean="0">
              <a:hlinkClick r:id="rId3"/>
            </a:endParaRPr>
          </a:p>
          <a:p>
            <a:pPr>
              <a:buNone/>
            </a:pPr>
            <a:endParaRPr lang="en-GB" sz="1200" dirty="0" smtClean="0">
              <a:hlinkClick r:id="rId3"/>
            </a:endParaRPr>
          </a:p>
          <a:p>
            <a:pPr>
              <a:buNone/>
            </a:pPr>
            <a:endParaRPr lang="en-GB" sz="1200" dirty="0" smtClean="0">
              <a:hlinkClick r:id="rId3"/>
            </a:endParaRPr>
          </a:p>
          <a:p>
            <a:pPr>
              <a:buNone/>
            </a:pPr>
            <a:endParaRPr lang="en-GB" sz="1200" dirty="0" smtClean="0">
              <a:hlinkClick r:id="rId3"/>
            </a:endParaRPr>
          </a:p>
          <a:p>
            <a:pPr>
              <a:buNone/>
            </a:pPr>
            <a:endParaRPr lang="en-GB" sz="1200" dirty="0" smtClean="0">
              <a:hlinkClick r:id="rId3"/>
            </a:endParaRPr>
          </a:p>
          <a:p>
            <a:pPr>
              <a:buNone/>
            </a:pPr>
            <a:endParaRPr lang="en-GB" sz="1200" dirty="0" smtClean="0">
              <a:hlinkClick r:id="rId3"/>
            </a:endParaRPr>
          </a:p>
          <a:p>
            <a:pPr>
              <a:buNone/>
            </a:pPr>
            <a:endParaRPr lang="en-GB" sz="1200" dirty="0" smtClean="0">
              <a:hlinkClick r:id="rId3"/>
            </a:endParaRPr>
          </a:p>
          <a:p>
            <a:pPr>
              <a:buNone/>
            </a:pPr>
            <a:endParaRPr lang="en-GB" sz="1200" dirty="0" smtClean="0">
              <a:hlinkClick r:id="rId3"/>
            </a:endParaRPr>
          </a:p>
          <a:p>
            <a:pPr>
              <a:buNone/>
            </a:pPr>
            <a:r>
              <a:rPr lang="en-GB" sz="1200" dirty="0" smtClean="0">
                <a:hlinkClick r:id="rId3"/>
              </a:rPr>
              <a:t>http://www.babycentre.co.uk/a4092/fertility-treatment-intrauterine-insemination-iui#ixzz2r2cBP1A5</a:t>
            </a:r>
            <a:endParaRPr lang="en-GB" sz="1200" dirty="0"/>
          </a:p>
        </p:txBody>
      </p:sp>
      <p:graphicFrame>
        <p:nvGraphicFramePr>
          <p:cNvPr id="10" name="Table 9"/>
          <p:cNvGraphicFramePr>
            <a:graphicFrameLocks noGrp="1"/>
          </p:cNvGraphicFramePr>
          <p:nvPr/>
        </p:nvGraphicFramePr>
        <p:xfrm>
          <a:off x="857224" y="2857496"/>
          <a:ext cx="5191162" cy="2133600"/>
        </p:xfrm>
        <a:graphic>
          <a:graphicData uri="http://schemas.openxmlformats.org/drawingml/2006/table">
            <a:tbl>
              <a:tblPr firstRow="1" bandRow="1">
                <a:tableStyleId>{5C22544A-7EE6-4342-B048-85BDC9FD1C3A}</a:tableStyleId>
              </a:tblPr>
              <a:tblGrid>
                <a:gridCol w="2595581"/>
                <a:gridCol w="2595581"/>
              </a:tblGrid>
              <a:tr h="370840">
                <a:tc>
                  <a:txBody>
                    <a:bodyPr/>
                    <a:lstStyle/>
                    <a:p>
                      <a:r>
                        <a:rPr lang="en-GB" sz="2200" dirty="0" smtClean="0"/>
                        <a:t>Age</a:t>
                      </a:r>
                      <a:endParaRPr lang="en-GB" sz="2200" dirty="0"/>
                    </a:p>
                  </a:txBody>
                  <a:tcPr/>
                </a:tc>
                <a:tc>
                  <a:txBody>
                    <a:bodyPr/>
                    <a:lstStyle/>
                    <a:p>
                      <a:r>
                        <a:rPr lang="en-GB" sz="2200" dirty="0" smtClean="0"/>
                        <a:t>2010</a:t>
                      </a:r>
                      <a:endParaRPr lang="en-GB" sz="2200" dirty="0"/>
                    </a:p>
                  </a:txBody>
                  <a:tcPr/>
                </a:tc>
              </a:tr>
              <a:tr h="370840">
                <a:tc>
                  <a:txBody>
                    <a:bodyPr/>
                    <a:lstStyle/>
                    <a:p>
                      <a:r>
                        <a:rPr lang="en-GB" sz="2200" dirty="0" smtClean="0"/>
                        <a:t>18 - 35</a:t>
                      </a:r>
                      <a:r>
                        <a:rPr lang="en-GB" sz="2200" baseline="0" dirty="0" smtClean="0"/>
                        <a:t> </a:t>
                      </a:r>
                    </a:p>
                  </a:txBody>
                  <a:tcPr/>
                </a:tc>
                <a:tc>
                  <a:txBody>
                    <a:bodyPr/>
                    <a:lstStyle/>
                    <a:p>
                      <a:r>
                        <a:rPr lang="en-GB" sz="2200" dirty="0" smtClean="0"/>
                        <a:t>15%</a:t>
                      </a:r>
                      <a:endParaRPr lang="en-GB" sz="2200" dirty="0"/>
                    </a:p>
                  </a:txBody>
                  <a:tcPr/>
                </a:tc>
              </a:tr>
              <a:tr h="370840">
                <a:tc>
                  <a:txBody>
                    <a:bodyPr/>
                    <a:lstStyle/>
                    <a:p>
                      <a:r>
                        <a:rPr lang="en-GB" sz="2200" dirty="0" smtClean="0"/>
                        <a:t>35 – 37</a:t>
                      </a:r>
                      <a:endParaRPr lang="en-GB" sz="2200" dirty="0"/>
                    </a:p>
                  </a:txBody>
                  <a:tcPr/>
                </a:tc>
                <a:tc>
                  <a:txBody>
                    <a:bodyPr/>
                    <a:lstStyle/>
                    <a:p>
                      <a:r>
                        <a:rPr lang="en-GB" sz="2200" dirty="0" smtClean="0"/>
                        <a:t>11%</a:t>
                      </a:r>
                      <a:endParaRPr lang="en-GB" sz="2200" dirty="0"/>
                    </a:p>
                  </a:txBody>
                  <a:tcPr/>
                </a:tc>
              </a:tr>
              <a:tr h="370840">
                <a:tc>
                  <a:txBody>
                    <a:bodyPr/>
                    <a:lstStyle/>
                    <a:p>
                      <a:r>
                        <a:rPr lang="en-GB" sz="2200" dirty="0" smtClean="0"/>
                        <a:t>38- 39</a:t>
                      </a:r>
                      <a:endParaRPr lang="en-GB" sz="2200" dirty="0"/>
                    </a:p>
                  </a:txBody>
                  <a:tcPr/>
                </a:tc>
                <a:tc>
                  <a:txBody>
                    <a:bodyPr/>
                    <a:lstStyle/>
                    <a:p>
                      <a:r>
                        <a:rPr lang="en-GB" sz="2200" dirty="0" smtClean="0"/>
                        <a:t>9%</a:t>
                      </a:r>
                      <a:endParaRPr lang="en-GB" sz="2200" dirty="0"/>
                    </a:p>
                  </a:txBody>
                  <a:tcPr/>
                </a:tc>
              </a:tr>
              <a:tr h="370840">
                <a:tc>
                  <a:txBody>
                    <a:bodyPr/>
                    <a:lstStyle/>
                    <a:p>
                      <a:r>
                        <a:rPr lang="en-GB" sz="2200" dirty="0" smtClean="0"/>
                        <a:t>40+</a:t>
                      </a:r>
                      <a:endParaRPr lang="en-GB" sz="2200" dirty="0"/>
                    </a:p>
                  </a:txBody>
                  <a:tcPr/>
                </a:tc>
                <a:tc>
                  <a:txBody>
                    <a:bodyPr/>
                    <a:lstStyle/>
                    <a:p>
                      <a:r>
                        <a:rPr lang="en-GB" sz="2200" dirty="0" smtClean="0"/>
                        <a:t>5%</a:t>
                      </a:r>
                      <a:endParaRPr lang="en-GB" sz="2200"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
        <p:nvSpPr>
          <p:cNvPr id="5" name="Content Placeholder 4"/>
          <p:cNvSpPr>
            <a:spLocks noGrp="1"/>
          </p:cNvSpPr>
          <p:nvPr>
            <p:ph idx="1"/>
          </p:nvPr>
        </p:nvSpPr>
        <p:spPr/>
        <p:txBody>
          <a:bodyPr>
            <a:normAutofit fontScale="92500" lnSpcReduction="10000"/>
          </a:bodyPr>
          <a:lstStyle/>
          <a:p>
            <a:pPr>
              <a:buNone/>
            </a:pPr>
            <a:r>
              <a:rPr lang="en-GB" b="1" dirty="0" smtClean="0"/>
              <a:t>Used for Women with:</a:t>
            </a:r>
          </a:p>
          <a:p>
            <a:r>
              <a:rPr lang="en-GB" dirty="0" smtClean="0"/>
              <a:t>Amenorrhea</a:t>
            </a:r>
          </a:p>
          <a:p>
            <a:r>
              <a:rPr lang="en-GB" dirty="0" smtClean="0"/>
              <a:t>Low or low – normal serum </a:t>
            </a:r>
            <a:r>
              <a:rPr lang="en-GB" dirty="0" err="1" smtClean="0"/>
              <a:t>FSH</a:t>
            </a:r>
            <a:endParaRPr lang="en-GB" dirty="0" smtClean="0"/>
          </a:p>
          <a:p>
            <a:r>
              <a:rPr lang="en-GB" dirty="0" smtClean="0"/>
              <a:t>Low serum </a:t>
            </a:r>
            <a:r>
              <a:rPr lang="en-GB" dirty="0" err="1" smtClean="0"/>
              <a:t>oestradiol</a:t>
            </a:r>
            <a:r>
              <a:rPr lang="en-GB" dirty="0" smtClean="0"/>
              <a:t> due to low </a:t>
            </a:r>
            <a:r>
              <a:rPr lang="en-GB" dirty="0" err="1" smtClean="0"/>
              <a:t>GnRH</a:t>
            </a:r>
            <a:endParaRPr lang="en-GB" dirty="0" smtClean="0"/>
          </a:p>
          <a:p>
            <a:r>
              <a:rPr lang="en-GB" dirty="0" err="1" smtClean="0"/>
              <a:t>PCOS</a:t>
            </a:r>
            <a:endParaRPr lang="en-GB" dirty="0" smtClean="0"/>
          </a:p>
          <a:p>
            <a:pPr>
              <a:buNone/>
            </a:pPr>
            <a:r>
              <a:rPr lang="en-GB" b="1" dirty="0" smtClean="0"/>
              <a:t>Aim</a:t>
            </a:r>
          </a:p>
          <a:p>
            <a:pPr>
              <a:buNone/>
            </a:pPr>
            <a:r>
              <a:rPr lang="en-GB" dirty="0" smtClean="0"/>
              <a:t>	To stimulate development of a </a:t>
            </a:r>
            <a:r>
              <a:rPr lang="en-GB" b="1" dirty="0" smtClean="0"/>
              <a:t>single follicle </a:t>
            </a:r>
            <a:r>
              <a:rPr lang="en-GB" dirty="0" smtClean="0"/>
              <a:t>that will be able to reach pre-</a:t>
            </a:r>
            <a:r>
              <a:rPr lang="en-GB" dirty="0" err="1" smtClean="0"/>
              <a:t>ovulatory</a:t>
            </a:r>
            <a:r>
              <a:rPr lang="en-GB" dirty="0" smtClean="0"/>
              <a:t> size and rupture</a:t>
            </a:r>
          </a:p>
          <a:p>
            <a:endParaRPr lang="en-GB" dirty="0"/>
          </a:p>
        </p:txBody>
      </p:sp>
      <p:sp>
        <p:nvSpPr>
          <p:cNvPr id="6" name="TextBox 5"/>
          <p:cNvSpPr txBox="1"/>
          <p:nvPr/>
        </p:nvSpPr>
        <p:spPr>
          <a:xfrm>
            <a:off x="1142976" y="428604"/>
            <a:ext cx="6858048" cy="830997"/>
          </a:xfrm>
          <a:prstGeom prst="rect">
            <a:avLst/>
          </a:prstGeom>
          <a:noFill/>
        </p:spPr>
        <p:txBody>
          <a:bodyPr wrap="square" rtlCol="0">
            <a:spAutoFit/>
          </a:bodyPr>
          <a:lstStyle/>
          <a:p>
            <a:pPr algn="ctr"/>
            <a:r>
              <a:rPr lang="en-GB" sz="4800" b="1" dirty="0" smtClean="0"/>
              <a:t>Ovarian Induction</a:t>
            </a:r>
            <a:endParaRPr lang="en-GB" sz="48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graphicFrame>
        <p:nvGraphicFramePr>
          <p:cNvPr id="7" name="Content Placeholder 6"/>
          <p:cNvGraphicFramePr>
            <a:graphicFrameLocks noGrp="1"/>
          </p:cNvGraphicFramePr>
          <p:nvPr>
            <p:ph idx="1"/>
          </p:nvPr>
        </p:nvGraphicFramePr>
        <p:xfrm>
          <a:off x="457200" y="1600200"/>
          <a:ext cx="8229600" cy="4572000"/>
        </p:xfrm>
        <a:graphic>
          <a:graphicData uri="http://schemas.openxmlformats.org/drawingml/2006/table">
            <a:tbl>
              <a:tblPr firstRow="1" bandRow="1">
                <a:tableStyleId>{5FD0F851-EC5A-4D38-B0AD-8093EC10F338}</a:tableStyleId>
              </a:tblPr>
              <a:tblGrid>
                <a:gridCol w="4114800"/>
                <a:gridCol w="4114800"/>
              </a:tblGrid>
              <a:tr h="370840">
                <a:tc gridSpan="2">
                  <a:txBody>
                    <a:bodyPr/>
                    <a:lstStyle/>
                    <a:p>
                      <a:pPr algn="ctr"/>
                      <a:r>
                        <a:rPr lang="en-GB" sz="4400" dirty="0" smtClean="0"/>
                        <a:t>Names of Medication</a:t>
                      </a:r>
                      <a:r>
                        <a:rPr lang="en-GB" sz="4400" baseline="0" dirty="0" smtClean="0"/>
                        <a:t> </a:t>
                      </a:r>
                      <a:endParaRPr lang="en-GB" sz="4400" dirty="0"/>
                    </a:p>
                  </a:txBody>
                  <a:tcPr/>
                </a:tc>
                <a:tc hMerge="1">
                  <a:txBody>
                    <a:bodyPr/>
                    <a:lstStyle/>
                    <a:p>
                      <a:endParaRPr lang="en-GB" dirty="0"/>
                    </a:p>
                  </a:txBody>
                  <a:tcPr/>
                </a:tc>
              </a:tr>
              <a:tr h="370840">
                <a:tc>
                  <a:txBody>
                    <a:bodyPr/>
                    <a:lstStyle/>
                    <a:p>
                      <a:r>
                        <a:rPr lang="en-GB" sz="4400" dirty="0" smtClean="0"/>
                        <a:t>Clomid</a:t>
                      </a:r>
                      <a:endParaRPr lang="en-GB" sz="4400" dirty="0"/>
                    </a:p>
                  </a:txBody>
                  <a:tcPr/>
                </a:tc>
                <a:tc>
                  <a:txBody>
                    <a:bodyPr/>
                    <a:lstStyle/>
                    <a:p>
                      <a:r>
                        <a:rPr lang="en-GB" sz="4400" dirty="0" err="1" smtClean="0"/>
                        <a:t>HCG</a:t>
                      </a:r>
                      <a:endParaRPr lang="en-GB" sz="4400" dirty="0"/>
                    </a:p>
                  </a:txBody>
                  <a:tcPr/>
                </a:tc>
              </a:tr>
              <a:tr h="370840">
                <a:tc>
                  <a:txBody>
                    <a:bodyPr/>
                    <a:lstStyle/>
                    <a:p>
                      <a:r>
                        <a:rPr lang="en-GB" sz="4400" dirty="0" err="1" smtClean="0"/>
                        <a:t>Pregnyl</a:t>
                      </a:r>
                      <a:endParaRPr lang="en-GB" sz="4400" dirty="0"/>
                    </a:p>
                  </a:txBody>
                  <a:tcPr/>
                </a:tc>
                <a:tc>
                  <a:txBody>
                    <a:bodyPr/>
                    <a:lstStyle/>
                    <a:p>
                      <a:r>
                        <a:rPr lang="en-GB" sz="4400" dirty="0" err="1" smtClean="0"/>
                        <a:t>Ovidrel</a:t>
                      </a:r>
                      <a:endParaRPr lang="en-GB" sz="4400" dirty="0"/>
                    </a:p>
                  </a:txBody>
                  <a:tcPr/>
                </a:tc>
              </a:tr>
              <a:tr h="370840">
                <a:tc>
                  <a:txBody>
                    <a:bodyPr/>
                    <a:lstStyle/>
                    <a:p>
                      <a:r>
                        <a:rPr lang="en-GB" sz="4400" dirty="0" err="1" smtClean="0"/>
                        <a:t>Follistim</a:t>
                      </a:r>
                      <a:endParaRPr lang="en-GB" sz="4400" dirty="0"/>
                    </a:p>
                  </a:txBody>
                  <a:tcPr/>
                </a:tc>
                <a:tc>
                  <a:txBody>
                    <a:bodyPr/>
                    <a:lstStyle/>
                    <a:p>
                      <a:r>
                        <a:rPr lang="en-GB" sz="4400" dirty="0" err="1" smtClean="0"/>
                        <a:t>Menopur</a:t>
                      </a:r>
                      <a:endParaRPr lang="en-GB" sz="4400" dirty="0"/>
                    </a:p>
                  </a:txBody>
                  <a:tcPr/>
                </a:tc>
              </a:tr>
              <a:tr h="370840">
                <a:tc>
                  <a:txBody>
                    <a:bodyPr/>
                    <a:lstStyle/>
                    <a:p>
                      <a:r>
                        <a:rPr lang="en-GB" sz="4400" dirty="0" err="1" smtClean="0"/>
                        <a:t>Novarel</a:t>
                      </a:r>
                      <a:endParaRPr lang="en-GB" sz="4400" dirty="0"/>
                    </a:p>
                  </a:txBody>
                  <a:tcPr/>
                </a:tc>
                <a:tc>
                  <a:txBody>
                    <a:bodyPr/>
                    <a:lstStyle/>
                    <a:p>
                      <a:r>
                        <a:rPr lang="en-GB" sz="4400" dirty="0" err="1" smtClean="0"/>
                        <a:t>Gonal</a:t>
                      </a:r>
                      <a:r>
                        <a:rPr lang="en-GB" sz="4400" dirty="0" smtClean="0"/>
                        <a:t>-F</a:t>
                      </a:r>
                      <a:endParaRPr lang="en-GB" sz="4400" dirty="0"/>
                    </a:p>
                  </a:txBody>
                  <a:tcPr/>
                </a:tc>
              </a:tr>
              <a:tr h="370840">
                <a:tc gridSpan="2">
                  <a:txBody>
                    <a:bodyPr/>
                    <a:lstStyle/>
                    <a:p>
                      <a:r>
                        <a:rPr lang="en-GB" sz="4400" dirty="0" smtClean="0"/>
                        <a:t>Metformin</a:t>
                      </a:r>
                      <a:r>
                        <a:rPr lang="en-GB" sz="4400" baseline="0" dirty="0" smtClean="0"/>
                        <a:t> if </a:t>
                      </a:r>
                      <a:r>
                        <a:rPr lang="en-GB" sz="4400" baseline="0" dirty="0" err="1" smtClean="0"/>
                        <a:t>PCOS</a:t>
                      </a:r>
                      <a:endParaRPr lang="en-GB" sz="4400" dirty="0"/>
                    </a:p>
                  </a:txBody>
                  <a:tcPr/>
                </a:tc>
                <a:tc hMerge="1">
                  <a:txBody>
                    <a:bodyPr/>
                    <a:lstStyle/>
                    <a:p>
                      <a:endParaRPr lang="en-GB" sz="4400" dirty="0"/>
                    </a:p>
                  </a:txBody>
                  <a:tcPr/>
                </a:tc>
              </a:tr>
            </a:tbl>
          </a:graphicData>
        </a:graphic>
      </p:graphicFrame>
      <p:sp>
        <p:nvSpPr>
          <p:cNvPr id="6" name="TextBox 5"/>
          <p:cNvSpPr txBox="1"/>
          <p:nvPr/>
        </p:nvSpPr>
        <p:spPr>
          <a:xfrm>
            <a:off x="1142976" y="428604"/>
            <a:ext cx="6858048" cy="830997"/>
          </a:xfrm>
          <a:prstGeom prst="rect">
            <a:avLst/>
          </a:prstGeom>
          <a:noFill/>
        </p:spPr>
        <p:txBody>
          <a:bodyPr wrap="square" rtlCol="0">
            <a:spAutoFit/>
          </a:bodyPr>
          <a:lstStyle/>
          <a:p>
            <a:pPr algn="ctr"/>
            <a:r>
              <a:rPr lang="en-GB" sz="4800" b="1" dirty="0" smtClean="0"/>
              <a:t>Ovarian Induction</a:t>
            </a:r>
            <a:endParaRPr lang="en-GB" sz="48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TotalTime>
  <Words>1481</Words>
  <Application>Microsoft Office PowerPoint</Application>
  <PresentationFormat>On-screen Show (4:3)</PresentationFormat>
  <Paragraphs>296</Paragraphs>
  <Slides>40</Slides>
  <Notes>1</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ART &amp;  Fertility Massage</vt:lpstr>
      <vt:lpstr>Slide 2</vt:lpstr>
      <vt:lpstr>ART methods</vt:lpstr>
      <vt:lpstr>Other ART Methods</vt:lpstr>
      <vt:lpstr>Slide 5</vt:lpstr>
      <vt:lpstr>Slide 6</vt:lpstr>
      <vt:lpstr>Slide 7</vt:lpstr>
      <vt:lpstr>Slide 8</vt:lpstr>
      <vt:lpstr>Slide 9</vt:lpstr>
      <vt:lpstr>Slide 10</vt:lpstr>
      <vt:lpstr>IUI  </vt:lpstr>
      <vt:lpstr>Slide 12</vt:lpstr>
      <vt:lpstr>Slide 13</vt:lpstr>
      <vt:lpstr>Slide 14</vt:lpstr>
      <vt:lpstr>Slide 15</vt:lpstr>
      <vt:lpstr>Slide 16</vt:lpstr>
      <vt:lpstr>IVF</vt:lpstr>
      <vt:lpstr>Slide 18</vt:lpstr>
      <vt:lpstr>IVF Options</vt:lpstr>
      <vt:lpstr>IVF Options</vt:lpstr>
      <vt:lpstr>IVF – Overview of Process</vt:lpstr>
      <vt:lpstr>Slide 22</vt:lpstr>
      <vt:lpstr>IVF – step 1</vt:lpstr>
      <vt:lpstr>IVF – step 2</vt:lpstr>
      <vt:lpstr>IVF – step 3</vt:lpstr>
      <vt:lpstr>IVF – step 4</vt:lpstr>
      <vt:lpstr>IVF – step 5</vt:lpstr>
      <vt:lpstr>IVF – step 6</vt:lpstr>
      <vt:lpstr>IVF – Men</vt:lpstr>
      <vt:lpstr>ICSI </vt:lpstr>
      <vt:lpstr>Slide 31</vt:lpstr>
      <vt:lpstr>Slide 32</vt:lpstr>
      <vt:lpstr>Slide 33</vt:lpstr>
      <vt:lpstr>Slide 34</vt:lpstr>
      <vt:lpstr>Slide 35</vt:lpstr>
      <vt:lpstr>Fertility Massage Protocols </vt:lpstr>
      <vt:lpstr>Slide 37</vt:lpstr>
      <vt:lpstr>Slide 38</vt:lpstr>
      <vt:lpstr>Slide 39</vt:lpstr>
      <vt:lpstr>Slide 40</vt:lpstr>
    </vt:vector>
  </TitlesOfParts>
  <Company>UCD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Clare Blake</dc:creator>
  <cp:lastModifiedBy>Clare Blake</cp:lastModifiedBy>
  <cp:revision>54</cp:revision>
  <dcterms:created xsi:type="dcterms:W3CDTF">2014-01-05T21:48:57Z</dcterms:created>
  <dcterms:modified xsi:type="dcterms:W3CDTF">2014-04-29T11:42:28Z</dcterms:modified>
</cp:coreProperties>
</file>